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2"/>
  </p:sldMasterIdLst>
  <p:notesMasterIdLst>
    <p:notesMasterId r:id="rId39"/>
  </p:notesMasterIdLst>
  <p:sldIdLst>
    <p:sldId id="256" r:id="rId3"/>
    <p:sldId id="307" r:id="rId4"/>
    <p:sldId id="303" r:id="rId5"/>
    <p:sldId id="262" r:id="rId6"/>
    <p:sldId id="257" r:id="rId7"/>
    <p:sldId id="259" r:id="rId8"/>
    <p:sldId id="305" r:id="rId9"/>
    <p:sldId id="306" r:id="rId10"/>
    <p:sldId id="299" r:id="rId11"/>
    <p:sldId id="309" r:id="rId12"/>
    <p:sldId id="310" r:id="rId13"/>
    <p:sldId id="258" r:id="rId14"/>
    <p:sldId id="261" r:id="rId15"/>
    <p:sldId id="313" r:id="rId16"/>
    <p:sldId id="266" r:id="rId17"/>
    <p:sldId id="315" r:id="rId18"/>
    <p:sldId id="275" r:id="rId19"/>
    <p:sldId id="274" r:id="rId20"/>
    <p:sldId id="273" r:id="rId21"/>
    <p:sldId id="272" r:id="rId22"/>
    <p:sldId id="301" r:id="rId23"/>
    <p:sldId id="270" r:id="rId24"/>
    <p:sldId id="278" r:id="rId25"/>
    <p:sldId id="277" r:id="rId26"/>
    <p:sldId id="276" r:id="rId27"/>
    <p:sldId id="267" r:id="rId28"/>
    <p:sldId id="279" r:id="rId29"/>
    <p:sldId id="316" r:id="rId30"/>
    <p:sldId id="281" r:id="rId31"/>
    <p:sldId id="280" r:id="rId32"/>
    <p:sldId id="282" r:id="rId33"/>
    <p:sldId id="285" r:id="rId34"/>
    <p:sldId id="284" r:id="rId35"/>
    <p:sldId id="283" r:id="rId36"/>
    <p:sldId id="286" r:id="rId37"/>
    <p:sldId id="287" r:id="rId38"/>
  </p:sldIdLst>
  <p:sldSz cx="9144000" cy="6858000" type="screen4x3"/>
  <p:notesSz cx="6858000" cy="9144000"/>
  <p:defaultTextStyle>
    <a:defPPr>
      <a:defRPr lang="en-US"/>
    </a:defPPr>
    <a:lvl1pPr algn="l" rtl="0" fontAlgn="base">
      <a:lnSpc>
        <a:spcPct val="80000"/>
      </a:lnSpc>
      <a:spcBef>
        <a:spcPct val="20000"/>
      </a:spcBef>
      <a:spcAft>
        <a:spcPct val="0"/>
      </a:spcAft>
      <a:defRPr kern="1200">
        <a:solidFill>
          <a:schemeClr val="tx1"/>
        </a:solidFill>
        <a:latin typeface="Arial" charset="0"/>
        <a:ea typeface="+mn-ea"/>
        <a:cs typeface="+mn-cs"/>
      </a:defRPr>
    </a:lvl1pPr>
    <a:lvl2pPr marL="457200" algn="l" rtl="0" fontAlgn="base">
      <a:lnSpc>
        <a:spcPct val="80000"/>
      </a:lnSpc>
      <a:spcBef>
        <a:spcPct val="20000"/>
      </a:spcBef>
      <a:spcAft>
        <a:spcPct val="0"/>
      </a:spcAft>
      <a:defRPr kern="1200">
        <a:solidFill>
          <a:schemeClr val="tx1"/>
        </a:solidFill>
        <a:latin typeface="Arial" charset="0"/>
        <a:ea typeface="+mn-ea"/>
        <a:cs typeface="+mn-cs"/>
      </a:defRPr>
    </a:lvl2pPr>
    <a:lvl3pPr marL="914400" algn="l" rtl="0" fontAlgn="base">
      <a:lnSpc>
        <a:spcPct val="80000"/>
      </a:lnSpc>
      <a:spcBef>
        <a:spcPct val="20000"/>
      </a:spcBef>
      <a:spcAft>
        <a:spcPct val="0"/>
      </a:spcAft>
      <a:defRPr kern="1200">
        <a:solidFill>
          <a:schemeClr val="tx1"/>
        </a:solidFill>
        <a:latin typeface="Arial" charset="0"/>
        <a:ea typeface="+mn-ea"/>
        <a:cs typeface="+mn-cs"/>
      </a:defRPr>
    </a:lvl3pPr>
    <a:lvl4pPr marL="1371600" algn="l" rtl="0" fontAlgn="base">
      <a:lnSpc>
        <a:spcPct val="80000"/>
      </a:lnSpc>
      <a:spcBef>
        <a:spcPct val="20000"/>
      </a:spcBef>
      <a:spcAft>
        <a:spcPct val="0"/>
      </a:spcAft>
      <a:defRPr kern="1200">
        <a:solidFill>
          <a:schemeClr val="tx1"/>
        </a:solidFill>
        <a:latin typeface="Arial" charset="0"/>
        <a:ea typeface="+mn-ea"/>
        <a:cs typeface="+mn-cs"/>
      </a:defRPr>
    </a:lvl4pPr>
    <a:lvl5pPr marL="1828800" algn="l" rtl="0" fontAlgn="base">
      <a:lnSpc>
        <a:spcPct val="80000"/>
      </a:lnSpc>
      <a:spcBef>
        <a:spcPct val="2000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032" autoAdjust="0"/>
    <p:restoredTop sz="94836" autoAdjust="0"/>
  </p:normalViewPr>
  <p:slideViewPr>
    <p:cSldViewPr snapToGrid="0">
      <p:cViewPr varScale="1">
        <p:scale>
          <a:sx n="68" d="100"/>
          <a:sy n="68" d="100"/>
        </p:scale>
        <p:origin x="128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4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532746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4</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351047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5</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12914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6</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799007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88329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0B29D4-ACEC-42B5-B48B-E0618C0C7367}" type="slidenum">
              <a:rPr lang="en-US"/>
              <a:pPr/>
              <a:t>13</a:t>
            </a:fld>
            <a:endParaRPr lang="en-US"/>
          </a:p>
        </p:txBody>
      </p:sp>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063210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80B0D17D-2647-4266-9487-0CA541A3FAF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8B10A-B675-4087-9034-9B2183FA19D1}"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D3488-233A-4527-AB2B-86B08BC2E42E}"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endParaRPr lang="en-US"/>
          </a:p>
        </p:txBody>
      </p:sp>
      <p:sp>
        <p:nvSpPr>
          <p:cNvPr id="9" name="Slide Number Placeholder 8"/>
          <p:cNvSpPr>
            <a:spLocks noGrp="1"/>
          </p:cNvSpPr>
          <p:nvPr>
            <p:ph type="sldNum" sz="quarter" idx="15"/>
          </p:nvPr>
        </p:nvSpPr>
        <p:spPr/>
        <p:txBody>
          <a:bodyPr rtlCol="0"/>
          <a:lstStyle/>
          <a:p>
            <a:fld id="{B3F9DD91-C94B-4410-B8E2-C31341F4D57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fade thruBlk="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99CDFB7-BA1E-400C-A6DB-42D5818B1D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1D494-68BC-407F-AF65-AB0F97113BB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thruBlk="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E3192-E4CE-48D6-A6F2-6D2A272381B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p:fade thruBlk="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endParaRPr lang="en-US"/>
          </a:p>
        </p:txBody>
      </p:sp>
      <p:sp>
        <p:nvSpPr>
          <p:cNvPr id="7" name="Slide Number Placeholder 6"/>
          <p:cNvSpPr>
            <a:spLocks noGrp="1"/>
          </p:cNvSpPr>
          <p:nvPr>
            <p:ph type="sldNum" sz="quarter" idx="11"/>
          </p:nvPr>
        </p:nvSpPr>
        <p:spPr/>
        <p:txBody>
          <a:bodyPr rtlCol="0"/>
          <a:lstStyle/>
          <a:p>
            <a:fld id="{5CD38FEF-6213-4598-919E-2C5D33C16990}"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fade thruBlk="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107C3-E985-4DC2-8886-570CDD1DCD6B}" type="slidenum">
              <a:rPr lang="en-US" smtClean="0"/>
              <a:pPr/>
              <a:t>‹#›</a:t>
            </a:fld>
            <a:endParaRPr lang="en-US"/>
          </a:p>
        </p:txBody>
      </p:sp>
    </p:spTree>
  </p:cSld>
  <p:clrMapOvr>
    <a:masterClrMapping/>
  </p:clrMapOvr>
  <p:transition>
    <p:fade thruBlk="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endParaRPr lang="en-US"/>
          </a:p>
        </p:txBody>
      </p:sp>
      <p:sp>
        <p:nvSpPr>
          <p:cNvPr id="22" name="Slide Number Placeholder 21"/>
          <p:cNvSpPr>
            <a:spLocks noGrp="1"/>
          </p:cNvSpPr>
          <p:nvPr>
            <p:ph type="sldNum" sz="quarter" idx="15"/>
          </p:nvPr>
        </p:nvSpPr>
        <p:spPr/>
        <p:txBody>
          <a:bodyPr rtlCol="0"/>
          <a:lstStyle/>
          <a:p>
            <a:fld id="{2487DE84-1273-4261-A7F9-101789AABE1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fade thruBlk="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endParaRPr lang="en-US"/>
          </a:p>
        </p:txBody>
      </p:sp>
      <p:sp>
        <p:nvSpPr>
          <p:cNvPr id="18" name="Slide Number Placeholder 17"/>
          <p:cNvSpPr>
            <a:spLocks noGrp="1"/>
          </p:cNvSpPr>
          <p:nvPr>
            <p:ph type="sldNum" sz="quarter" idx="11"/>
          </p:nvPr>
        </p:nvSpPr>
        <p:spPr/>
        <p:txBody>
          <a:bodyPr rtlCol="0"/>
          <a:lstStyle/>
          <a:p>
            <a:fld id="{FF84E99E-F311-4DF1-948C-EE093CE6CFF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fade thruBlk="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D1F01D4-9524-4813-B564-656FF752DF8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p:fade thruBlk="1"/>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14388" y="1339850"/>
            <a:ext cx="7429500" cy="1143000"/>
          </a:xfrm>
        </p:spPr>
        <p:txBody>
          <a:bodyPr>
            <a:normAutofit fontScale="90000"/>
          </a:bodyPr>
          <a:lstStyle/>
          <a:p>
            <a:pPr algn="ctr"/>
            <a:r>
              <a:rPr lang="fa-IR" sz="9600" dirty="0" smtClean="0"/>
              <a:t>خطاهای دارویی</a:t>
            </a:r>
            <a:endParaRPr lang="en-US" sz="9600" dirty="0"/>
          </a:p>
        </p:txBody>
      </p:sp>
      <p:sp>
        <p:nvSpPr>
          <p:cNvPr id="2051" name="Rectangle 3"/>
          <p:cNvSpPr>
            <a:spLocks noGrp="1" noChangeArrowheads="1"/>
          </p:cNvSpPr>
          <p:nvPr>
            <p:ph type="subTitle" idx="1"/>
          </p:nvPr>
        </p:nvSpPr>
        <p:spPr>
          <a:xfrm>
            <a:off x="2992438" y="2768600"/>
            <a:ext cx="5248275" cy="1109663"/>
          </a:xfrm>
        </p:spPr>
        <p:txBody>
          <a:bodyPr/>
          <a:lstStyle/>
          <a:p>
            <a:pPr>
              <a:spcBef>
                <a:spcPct val="0"/>
              </a:spcBef>
            </a:pPr>
            <a:endParaRPr lang="en-US" b="1" i="1" dirty="0"/>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pPr algn="r" rtl="1">
              <a:buFont typeface="Wingdings" pitchFamily="2" charset="2"/>
              <a:buChar char="v"/>
            </a:pPr>
            <a:r>
              <a:rPr lang="en-US" b="1" dirty="0" smtClean="0">
                <a:cs typeface="B Nazanin" pitchFamily="2" charset="-78"/>
              </a:rPr>
              <a:t>Unauthorized drug error</a:t>
            </a:r>
          </a:p>
          <a:p>
            <a:pPr algn="r" rtl="1">
              <a:buNone/>
            </a:pPr>
            <a:r>
              <a:rPr lang="fa-IR" dirty="0" smtClean="0">
                <a:cs typeface="B Nazanin" pitchFamily="2" charset="-78"/>
              </a:rPr>
              <a:t>مصرف فراورده غیر مجاز و تقلبی</a:t>
            </a:r>
          </a:p>
          <a:p>
            <a:pPr algn="r" rtl="1">
              <a:buNone/>
            </a:pPr>
            <a:r>
              <a:rPr lang="fa-IR" dirty="0" smtClean="0">
                <a:cs typeface="B Nazanin" pitchFamily="2" charset="-78"/>
              </a:rPr>
              <a:t>لیدوکائین ساخت شرکت </a:t>
            </a:r>
            <a:r>
              <a:rPr lang="en-US" dirty="0" smtClean="0">
                <a:cs typeface="B Nazanin" pitchFamily="2" charset="-78"/>
              </a:rPr>
              <a:t>panther</a:t>
            </a:r>
            <a:r>
              <a:rPr lang="fa-IR" dirty="0" smtClean="0">
                <a:cs typeface="B Nazanin" pitchFamily="2" charset="-78"/>
              </a:rPr>
              <a:t> انگلیس:</a:t>
            </a:r>
          </a:p>
          <a:p>
            <a:pPr algn="r" rtl="1">
              <a:buNone/>
            </a:pPr>
            <a:r>
              <a:rPr lang="fa-IR" dirty="0" smtClean="0">
                <a:cs typeface="B Nazanin" pitchFamily="2" charset="-78"/>
              </a:rPr>
              <a:t>8 مورد بروز تشنج</a:t>
            </a:r>
          </a:p>
          <a:p>
            <a:pPr algn="r" rtl="1">
              <a:buNone/>
            </a:pPr>
            <a:r>
              <a:rPr lang="fa-IR" dirty="0" smtClean="0">
                <a:cs typeface="B Nazanin" pitchFamily="2" charset="-78"/>
              </a:rPr>
              <a:t>1 مورد فلج مغزی در نوزادان</a:t>
            </a:r>
          </a:p>
          <a:p>
            <a:pPr algn="r" rtl="1">
              <a:buNone/>
            </a:pPr>
            <a:r>
              <a:rPr lang="fa-IR" dirty="0" smtClean="0">
                <a:cs typeface="B Nazanin" pitchFamily="2" charset="-78"/>
              </a:rPr>
              <a:t>4 مورد مرگ</a:t>
            </a:r>
          </a:p>
          <a:p>
            <a:pPr algn="r" rtl="1">
              <a:buNone/>
            </a:pPr>
            <a:endParaRPr lang="fa-IR" dirty="0" smtClean="0">
              <a:cs typeface="B Nazanin" pitchFamily="2" charset="-78"/>
            </a:endParaRPr>
          </a:p>
        </p:txBody>
      </p:sp>
      <p:pic>
        <p:nvPicPr>
          <p:cNvPr id="1026" name="Picture 2" descr="E:\aks\hhh.bmp"/>
          <p:cNvPicPr>
            <a:picLocks noChangeAspect="1" noChangeArrowheads="1"/>
          </p:cNvPicPr>
          <p:nvPr/>
        </p:nvPicPr>
        <p:blipFill>
          <a:blip r:embed="rId2" cstate="print"/>
          <a:srcRect/>
          <a:stretch>
            <a:fillRect/>
          </a:stretch>
        </p:blipFill>
        <p:spPr bwMode="auto">
          <a:xfrm>
            <a:off x="1570116" y="3524250"/>
            <a:ext cx="3333750" cy="3333750"/>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sz="quarter" idx="1"/>
          </p:nvPr>
        </p:nvSpPr>
        <p:spPr/>
        <p:txBody>
          <a:bodyPr/>
          <a:lstStyle/>
          <a:p>
            <a:pPr algn="r" rtl="1"/>
            <a:r>
              <a:rPr lang="fa-IR" dirty="0" smtClean="0">
                <a:cs typeface="B Nazanin" pitchFamily="2" charset="-78"/>
              </a:rPr>
              <a:t>سرنگ انسولین با مارک </a:t>
            </a:r>
            <a:r>
              <a:rPr lang="en-US" dirty="0" smtClean="0">
                <a:cs typeface="B Nazanin" pitchFamily="2" charset="-78"/>
              </a:rPr>
              <a:t>BD</a:t>
            </a:r>
            <a:r>
              <a:rPr lang="fa-IR" dirty="0" smtClean="0">
                <a:cs typeface="B Nazanin" pitchFamily="2" charset="-78"/>
              </a:rPr>
              <a:t> </a:t>
            </a:r>
          </a:p>
          <a:p>
            <a:pPr algn="r" rtl="1"/>
            <a:endParaRPr lang="fa-IR" dirty="0">
              <a:cs typeface="B Nazanin" pitchFamily="2" charset="-78"/>
            </a:endParaRPr>
          </a:p>
        </p:txBody>
      </p:sp>
      <p:pic>
        <p:nvPicPr>
          <p:cNvPr id="2052" name="Picture 4" descr="E:\aks\News-634877353105563487.jpg"/>
          <p:cNvPicPr>
            <a:picLocks noChangeAspect="1" noChangeArrowheads="1"/>
          </p:cNvPicPr>
          <p:nvPr/>
        </p:nvPicPr>
        <p:blipFill>
          <a:blip r:embed="rId2" cstate="print"/>
          <a:srcRect/>
          <a:stretch>
            <a:fillRect/>
          </a:stretch>
        </p:blipFill>
        <p:spPr bwMode="auto">
          <a:xfrm>
            <a:off x="1" y="2571744"/>
            <a:ext cx="4945676" cy="4286255"/>
          </a:xfrm>
          <a:prstGeom prst="rect">
            <a:avLst/>
          </a:prstGeom>
          <a:noFill/>
        </p:spPr>
      </p:pic>
      <p:pic>
        <p:nvPicPr>
          <p:cNvPr id="2053" name="Picture 5" descr="E:\aks\untitled.bmp"/>
          <p:cNvPicPr>
            <a:picLocks noChangeAspect="1" noChangeArrowheads="1"/>
          </p:cNvPicPr>
          <p:nvPr/>
        </p:nvPicPr>
        <p:blipFill>
          <a:blip r:embed="rId3" cstate="print"/>
          <a:srcRect/>
          <a:stretch>
            <a:fillRect/>
          </a:stretch>
        </p:blipFill>
        <p:spPr bwMode="auto">
          <a:xfrm>
            <a:off x="5643570" y="2482446"/>
            <a:ext cx="3500430" cy="4375553"/>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752600" y="360609"/>
            <a:ext cx="7010400" cy="1030310"/>
          </a:xfrm>
        </p:spPr>
        <p:txBody>
          <a:bodyPr>
            <a:noAutofit/>
          </a:bodyPr>
          <a:lstStyle/>
          <a:p>
            <a:pPr algn="ctr" rtl="0"/>
            <a:r>
              <a:rPr lang="fa-IR" sz="2800" dirty="0" smtClean="0">
                <a:solidFill>
                  <a:srgbClr val="FF0000"/>
                </a:solidFill>
                <a:latin typeface="Verdana"/>
                <a:ea typeface="Times New Roman"/>
                <a:cs typeface="B Nazanin"/>
              </a:rPr>
              <a:t>دوز نامناسب دارو</a:t>
            </a:r>
            <a:br>
              <a:rPr lang="fa-IR" sz="2800" dirty="0" smtClean="0">
                <a:solidFill>
                  <a:srgbClr val="FF0000"/>
                </a:solidFill>
                <a:latin typeface="Verdana"/>
                <a:ea typeface="Times New Roman"/>
                <a:cs typeface="B Nazanin"/>
              </a:rPr>
            </a:br>
            <a:r>
              <a:rPr lang="en-US" sz="2800" dirty="0" smtClean="0">
                <a:solidFill>
                  <a:srgbClr val="FF0000"/>
                </a:solidFill>
                <a:latin typeface="Verdana"/>
                <a:ea typeface="Times New Roman"/>
                <a:cs typeface="B Nazanin"/>
              </a:rPr>
              <a:t>Improper </a:t>
            </a:r>
            <a:r>
              <a:rPr lang="en-US" sz="2800" dirty="0">
                <a:solidFill>
                  <a:srgbClr val="FF0000"/>
                </a:solidFill>
                <a:latin typeface="Verdana"/>
                <a:ea typeface="Times New Roman"/>
                <a:cs typeface="B Nazanin"/>
              </a:rPr>
              <a:t>dose error</a:t>
            </a:r>
            <a:r>
              <a:rPr lang="en-GB" sz="2800" dirty="0"/>
              <a:t/>
            </a:r>
            <a:br>
              <a:rPr lang="en-GB" sz="2800" dirty="0"/>
            </a:br>
            <a:endParaRPr lang="en-US" sz="2800" dirty="0"/>
          </a:p>
        </p:txBody>
      </p:sp>
      <p:sp>
        <p:nvSpPr>
          <p:cNvPr id="4105" name="Rectangle 9"/>
          <p:cNvSpPr>
            <a:spLocks noGrp="1" noChangeArrowheads="1"/>
          </p:cNvSpPr>
          <p:nvPr>
            <p:ph sz="quarter" idx="1"/>
          </p:nvPr>
        </p:nvSpPr>
        <p:spPr>
          <a:xfrm>
            <a:off x="1403797" y="1120462"/>
            <a:ext cx="7449355" cy="5383369"/>
          </a:xfrm>
        </p:spPr>
        <p:txBody>
          <a:bodyPr/>
          <a:lstStyle/>
          <a:p>
            <a:pPr algn="r" rtl="1"/>
            <a:r>
              <a:rPr lang="fa-IR" dirty="0" smtClean="0">
                <a:solidFill>
                  <a:schemeClr val="tx1"/>
                </a:solidFill>
                <a:latin typeface="Verdana"/>
                <a:ea typeface="Times New Roman"/>
                <a:cs typeface="B Nazanin"/>
              </a:rPr>
              <a:t>دریاﻓﺖ </a:t>
            </a:r>
            <a:r>
              <a:rPr lang="fa-IR" dirty="0">
                <a:solidFill>
                  <a:schemeClr val="tx1"/>
                </a:solidFill>
                <a:latin typeface="Verdana"/>
                <a:ea typeface="Times New Roman"/>
                <a:cs typeface="B Nazanin"/>
              </a:rPr>
              <a:t>ﺑﻴﺶ از ﺣﺪ ﻳﺎ ﻛﻤﺘﺮازﻣﻘﺪارﻣﻌﻴﻦ ﺷﺪه دارو </a:t>
            </a:r>
            <a:r>
              <a:rPr lang="fa-IR" dirty="0"/>
              <a:t>(دوز دارو متناسب با سن، جنس، شرایط عمومی </a:t>
            </a:r>
            <a:r>
              <a:rPr lang="fa-IR" dirty="0" smtClean="0"/>
              <a:t>بیمار تعیین می شود.)</a:t>
            </a:r>
          </a:p>
          <a:p>
            <a:pPr algn="r" rtl="1">
              <a:buNone/>
            </a:pPr>
            <a:r>
              <a:rPr lang="fa-IR" dirty="0" smtClean="0">
                <a:solidFill>
                  <a:schemeClr val="tx1"/>
                </a:solidFill>
                <a:latin typeface="Verdana"/>
                <a:ea typeface="Times New Roman"/>
                <a:cs typeface="B Nazanin"/>
              </a:rPr>
              <a:t> خانم </a:t>
            </a:r>
            <a:r>
              <a:rPr lang="fa-IR" dirty="0">
                <a:solidFill>
                  <a:schemeClr val="tx1"/>
                </a:solidFill>
                <a:latin typeface="Verdana"/>
                <a:ea typeface="Times New Roman"/>
                <a:cs typeface="B Nazanin"/>
              </a:rPr>
              <a:t>70 ساله برای دریافت اسپرین به داروخانه مراجعه کرده و داروی خود را در پاکت تبلیغاتی کلسیم دریافت کرده و از طرفی روزانه آسپرین هم جداگانه مصرف می </a:t>
            </a:r>
            <a:r>
              <a:rPr lang="fa-IR" dirty="0" smtClean="0">
                <a:solidFill>
                  <a:schemeClr val="tx1"/>
                </a:solidFill>
                <a:latin typeface="Verdana"/>
                <a:ea typeface="Times New Roman"/>
                <a:cs typeface="B Nazanin"/>
              </a:rPr>
              <a:t>کرده</a:t>
            </a:r>
          </a:p>
          <a:p>
            <a:pPr algn="r" rtl="1"/>
            <a:r>
              <a:rPr lang="fa-IR" b="1" dirty="0">
                <a:solidFill>
                  <a:srgbClr val="FF0000"/>
                </a:solidFill>
                <a:latin typeface="Verdana"/>
                <a:ea typeface="Times New Roman"/>
                <a:cs typeface="B Nazanin"/>
              </a:rPr>
              <a:t>زﻣﺎن ودﻓﻌﺎت ﻧﺎﻣﻨﺎﺳﺐ ﻣﺼﺮف دارو </a:t>
            </a:r>
            <a:r>
              <a:rPr lang="en-US" b="1" dirty="0">
                <a:solidFill>
                  <a:srgbClr val="FF0000"/>
                </a:solidFill>
                <a:latin typeface="Verdana"/>
                <a:ea typeface="Times New Roman"/>
                <a:cs typeface="B Nazanin"/>
              </a:rPr>
              <a:t>Wrong time error</a:t>
            </a:r>
          </a:p>
          <a:p>
            <a:pPr algn="r" rtl="1"/>
            <a:r>
              <a:rPr lang="fa-IR" dirty="0">
                <a:solidFill>
                  <a:schemeClr val="tx1"/>
                </a:solidFill>
                <a:latin typeface="Verdana"/>
                <a:ea typeface="Times New Roman"/>
                <a:cs typeface="B Nazanin"/>
              </a:rPr>
              <a:t>اﻳﻦ اﺷﺘﺒﺎه زﻣﺎﻧﻲ اﺗﻔﺎق اﻓﺘﺎده اﺳﺖ ﻛﻪ : </a:t>
            </a:r>
            <a:endParaRPr lang="en-GB" dirty="0">
              <a:solidFill>
                <a:schemeClr val="tx1"/>
              </a:solidFill>
              <a:latin typeface="Verdana"/>
              <a:ea typeface="Times New Roman"/>
              <a:cs typeface="B Nazanin"/>
            </a:endParaRPr>
          </a:p>
          <a:p>
            <a:pPr algn="r" rtl="1"/>
            <a:r>
              <a:rPr lang="fa-IR" dirty="0">
                <a:solidFill>
                  <a:schemeClr val="tx1"/>
                </a:solidFill>
                <a:latin typeface="Verdana"/>
                <a:ea typeface="Times New Roman"/>
                <a:cs typeface="B Nazanin"/>
              </a:rPr>
              <a:t>الف : ﻇﺮف 60 دﻗﻴﻘﻪ ﭘﺲ از ﺗﺠﻮﻳﺰ دارو، دارو ﺑﺮاي ﺑﻴﻤﺎر ﺗﻬﻴﻪ وﻟﻲ ﺑﻪ ﻣﺼﺮف ﻧﺮﺳﻴﺪه ﺑﺎﺷﺪ . </a:t>
            </a:r>
            <a:endParaRPr lang="en-GB" dirty="0">
              <a:solidFill>
                <a:schemeClr val="tx1"/>
              </a:solidFill>
              <a:latin typeface="Verdana"/>
              <a:ea typeface="Times New Roman"/>
              <a:cs typeface="B Nazanin"/>
            </a:endParaRPr>
          </a:p>
          <a:p>
            <a:pPr algn="r" rtl="1"/>
            <a:r>
              <a:rPr lang="fa-IR" dirty="0">
                <a:solidFill>
                  <a:schemeClr val="tx1"/>
                </a:solidFill>
                <a:latin typeface="Verdana"/>
                <a:ea typeface="Times New Roman"/>
                <a:cs typeface="B Nazanin"/>
              </a:rPr>
              <a:t>ب : از ﻧﻈﺮ زﻣﺎﻧﻲ، ﺗﺪاﺧﻞ دارو ﺑﺎ وﻋﺪهﻫﺎيﻏﺬاﻳﻲ ﺑﻴﻤﺎررﻋﺎﻳﺖ ﻧﺸﺪه ﺑﺎﺷﺪ.</a:t>
            </a:r>
            <a:endParaRPr lang="en-GB" dirty="0">
              <a:solidFill>
                <a:schemeClr val="tx1"/>
              </a:solidFill>
              <a:latin typeface="Verdana"/>
              <a:ea typeface="Times New Roman"/>
              <a:cs typeface="B Nazanin"/>
            </a:endParaRPr>
          </a:p>
          <a:p>
            <a:pPr algn="r" rtl="1">
              <a:buFontTx/>
              <a:buNone/>
            </a:pPr>
            <a:endParaRPr lang="en-US" dirty="0"/>
          </a:p>
        </p:txBody>
      </p:sp>
    </p:spTree>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5" name="Rectangle 7"/>
          <p:cNvSpPr>
            <a:spLocks noGrp="1" noChangeArrowheads="1"/>
          </p:cNvSpPr>
          <p:nvPr>
            <p:ph type="title"/>
          </p:nvPr>
        </p:nvSpPr>
        <p:spPr>
          <a:xfrm>
            <a:off x="1197735" y="304799"/>
            <a:ext cx="7565265" cy="1356575"/>
          </a:xfrm>
        </p:spPr>
        <p:txBody>
          <a:bodyPr/>
          <a:lstStyle/>
          <a:p>
            <a:pPr algn="ctr" rtl="0"/>
            <a:r>
              <a:rPr lang="fa-IR" sz="2400" dirty="0">
                <a:solidFill>
                  <a:srgbClr val="FF0000"/>
                </a:solidFill>
                <a:latin typeface="Verdana"/>
                <a:ea typeface="Times New Roman"/>
                <a:cs typeface="B Nazanin"/>
              </a:rPr>
              <a:t>ﺗﺠﻮﻳﺰ و ﻣﺼﺮف ﺷﻜﻞ دارویی نا مناسب  ﺑﺮاي ﺑﻴﻤﺎر</a:t>
            </a:r>
            <a:r>
              <a:rPr lang="en-GB" dirty="0"/>
              <a:t> </a:t>
            </a:r>
            <a:r>
              <a:rPr lang="fa-IR" dirty="0"/>
              <a:t> </a:t>
            </a:r>
            <a:r>
              <a:rPr lang="en-GB" dirty="0"/>
              <a:t/>
            </a:r>
            <a:br>
              <a:rPr lang="en-GB" dirty="0"/>
            </a:br>
            <a:r>
              <a:rPr lang="en-US" sz="2400" dirty="0">
                <a:solidFill>
                  <a:srgbClr val="FF0000"/>
                </a:solidFill>
                <a:latin typeface="Verdana"/>
                <a:ea typeface="Times New Roman"/>
                <a:cs typeface="B Nazanin"/>
              </a:rPr>
              <a:t>(Wrong dosage form</a:t>
            </a:r>
            <a:r>
              <a:rPr lang="fa-IR" sz="2400" dirty="0">
                <a:solidFill>
                  <a:srgbClr val="FF0000"/>
                </a:solidFill>
                <a:latin typeface="Verdana"/>
                <a:ea typeface="Times New Roman"/>
                <a:cs typeface="B Nazanin"/>
              </a:rPr>
              <a:t>(</a:t>
            </a:r>
            <a:br>
              <a:rPr lang="fa-IR" sz="2400" dirty="0">
                <a:solidFill>
                  <a:srgbClr val="FF0000"/>
                </a:solidFill>
                <a:latin typeface="Verdana"/>
                <a:ea typeface="Times New Roman"/>
                <a:cs typeface="B Nazanin"/>
              </a:rPr>
            </a:br>
            <a:endParaRPr lang="en-US" sz="2400" dirty="0">
              <a:solidFill>
                <a:srgbClr val="FF0000"/>
              </a:solidFill>
              <a:latin typeface="Verdana"/>
              <a:ea typeface="Times New Roman"/>
              <a:cs typeface="B Nazanin"/>
            </a:endParaRPr>
          </a:p>
        </p:txBody>
      </p:sp>
      <p:sp>
        <p:nvSpPr>
          <p:cNvPr id="7176" name="Rectangle 8"/>
          <p:cNvSpPr>
            <a:spLocks noGrp="1" noChangeArrowheads="1"/>
          </p:cNvSpPr>
          <p:nvPr>
            <p:ph sz="quarter" idx="1"/>
          </p:nvPr>
        </p:nvSpPr>
        <p:spPr>
          <a:xfrm>
            <a:off x="1905000" y="1352281"/>
            <a:ext cx="6858000" cy="4855335"/>
          </a:xfrm>
        </p:spPr>
        <p:txBody>
          <a:bodyPr/>
          <a:lstStyle/>
          <a:p>
            <a:pPr algn="just" rtl="1">
              <a:buNone/>
            </a:pPr>
            <a:r>
              <a:rPr lang="fa-IR" dirty="0">
                <a:solidFill>
                  <a:schemeClr val="tx1"/>
                </a:solidFill>
                <a:latin typeface="Verdana"/>
                <a:ea typeface="Times New Roman"/>
                <a:cs typeface="B Nazanin"/>
              </a:rPr>
              <a:t>اﻳﻦ اﺷﺘﺒﺎه زﻣﺎﻧﻲ رخ ﻣﻲدﻫﺪ ﻛﻪ راه ﻣﺼﺮف درﺳﺖ اﻧﺘﺨﺎب ﺷﺪه وﻟﻲ ﺷﻜﻞ داروﻳﻲ ﺑﻪ اﺷﺘﺒﺎه </a:t>
            </a:r>
            <a:r>
              <a:rPr lang="fa-IR" dirty="0" smtClean="0">
                <a:solidFill>
                  <a:schemeClr val="tx1"/>
                </a:solidFill>
                <a:latin typeface="Verdana"/>
                <a:ea typeface="Times New Roman"/>
                <a:cs typeface="B Nazanin"/>
              </a:rPr>
              <a:t>ﺗﺤﻮﻳﻞ و ﺑﺮاي </a:t>
            </a:r>
            <a:r>
              <a:rPr lang="fa-IR" dirty="0">
                <a:solidFill>
                  <a:schemeClr val="tx1"/>
                </a:solidFill>
                <a:latin typeface="Verdana"/>
                <a:ea typeface="Times New Roman"/>
                <a:cs typeface="B Nazanin"/>
              </a:rPr>
              <a:t>ﺑﻴﻤﺎراﺳﺘﻔﺎده ﺷﻮد </a:t>
            </a:r>
            <a:r>
              <a:rPr lang="fa-IR" dirty="0" smtClean="0">
                <a:solidFill>
                  <a:schemeClr val="tx1"/>
                </a:solidFill>
                <a:latin typeface="Verdana"/>
                <a:ea typeface="Times New Roman"/>
                <a:cs typeface="B Nazanin"/>
              </a:rPr>
              <a:t>.به عنوان مثال راه مصرف دارو خوراکی است ولی به جای شربت به بیمار قرص داده شود یا پرسنل </a:t>
            </a:r>
            <a:r>
              <a:rPr lang="fa-IR" dirty="0">
                <a:solidFill>
                  <a:schemeClr val="tx1"/>
                </a:solidFill>
                <a:latin typeface="Verdana"/>
                <a:ea typeface="Times New Roman"/>
                <a:cs typeface="B Nazanin"/>
              </a:rPr>
              <a:t>داروخانه به جای قرص پنتوپرازول ویال پنتوپرازول تحویل بخش </a:t>
            </a:r>
            <a:r>
              <a:rPr lang="fa-IR" dirty="0" smtClean="0">
                <a:solidFill>
                  <a:schemeClr val="tx1"/>
                </a:solidFill>
                <a:latin typeface="Verdana"/>
                <a:ea typeface="Times New Roman"/>
                <a:cs typeface="B Nazanin"/>
              </a:rPr>
              <a:t>دادند.</a:t>
            </a:r>
            <a:endParaRPr lang="fa-IR" dirty="0">
              <a:solidFill>
                <a:schemeClr val="tx1"/>
              </a:solidFill>
              <a:latin typeface="Verdana"/>
              <a:ea typeface="Times New Roman"/>
              <a:cs typeface="B Nazanin"/>
            </a:endParaRPr>
          </a:p>
          <a:p>
            <a:pPr lvl="0" algn="r" rtl="1">
              <a:buNone/>
            </a:pPr>
            <a:endParaRPr lang="en-US" dirty="0"/>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sz="2400"/>
          </a:p>
        </p:txBody>
      </p:sp>
      <p:sp>
        <p:nvSpPr>
          <p:cNvPr id="3" name="Content Placeholder 2"/>
          <p:cNvSpPr>
            <a:spLocks noGrp="1"/>
          </p:cNvSpPr>
          <p:nvPr>
            <p:ph sz="quarter" idx="1"/>
          </p:nvPr>
        </p:nvSpPr>
        <p:spPr>
          <a:xfrm>
            <a:off x="571472" y="1643050"/>
            <a:ext cx="8229600" cy="4525963"/>
          </a:xfrm>
        </p:spPr>
        <p:txBody>
          <a:bodyPr/>
          <a:lstStyle/>
          <a:p>
            <a:pPr>
              <a:buFont typeface="Wingdings" pitchFamily="2" charset="2"/>
              <a:buChar char="v"/>
            </a:pPr>
            <a:r>
              <a:rPr lang="en-US" sz="2800" dirty="0" smtClean="0"/>
              <a:t>Wrong dosage- form error</a:t>
            </a:r>
            <a:endParaRPr lang="fa-IR" sz="2800" dirty="0" smtClean="0"/>
          </a:p>
        </p:txBody>
      </p:sp>
      <p:sp>
        <p:nvSpPr>
          <p:cNvPr id="4" name="Diamond 3"/>
          <p:cNvSpPr/>
          <p:nvPr/>
        </p:nvSpPr>
        <p:spPr>
          <a:xfrm>
            <a:off x="1441697" y="3725101"/>
            <a:ext cx="2143140" cy="2071702"/>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solidFill>
                  <a:schemeClr val="bg1"/>
                </a:solidFill>
              </a:rPr>
              <a:t>spray</a:t>
            </a:r>
            <a:endParaRPr lang="fa-IR" sz="2400" dirty="0">
              <a:solidFill>
                <a:schemeClr val="bg1"/>
              </a:solidFill>
            </a:endParaRPr>
          </a:p>
        </p:txBody>
      </p:sp>
      <p:sp>
        <p:nvSpPr>
          <p:cNvPr id="5" name="Diamond 4"/>
          <p:cNvSpPr/>
          <p:nvPr/>
        </p:nvSpPr>
        <p:spPr>
          <a:xfrm>
            <a:off x="3643306" y="3071810"/>
            <a:ext cx="2143140" cy="2071702"/>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smtClean="0"/>
              <a:t>syrup</a:t>
            </a:r>
            <a:endParaRPr lang="fa-IR" sz="2400" dirty="0"/>
          </a:p>
        </p:txBody>
      </p:sp>
      <p:sp>
        <p:nvSpPr>
          <p:cNvPr id="6" name="Diamond 5"/>
          <p:cNvSpPr/>
          <p:nvPr/>
        </p:nvSpPr>
        <p:spPr>
          <a:xfrm>
            <a:off x="6143636" y="2357430"/>
            <a:ext cx="2143140" cy="1857388"/>
          </a:xfrm>
          <a:prstGeom prst="diamond">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400" dirty="0" err="1" smtClean="0"/>
              <a:t>suup</a:t>
            </a:r>
            <a:endParaRPr lang="fa-IR" sz="2400" dirty="0"/>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829874" y="584044"/>
            <a:ext cx="7010400" cy="4572000"/>
          </a:xfrm>
        </p:spPr>
        <p:txBody>
          <a:bodyPr/>
          <a:lstStyle/>
          <a:p>
            <a:pPr lvl="0" algn="ctr" rtl="1">
              <a:buNone/>
            </a:pPr>
            <a:r>
              <a:rPr lang="fa-IR" b="1" dirty="0" smtClean="0">
                <a:solidFill>
                  <a:srgbClr val="FF0000"/>
                </a:solidFill>
                <a:latin typeface="Verdana"/>
                <a:ea typeface="Times New Roman"/>
                <a:cs typeface="B Nazanin"/>
              </a:rPr>
              <a:t>اﺷﺘﺒﺎه درآﻣﺎده ﺳﺎزي داروﻫﺎ </a:t>
            </a:r>
            <a:r>
              <a:rPr lang="en-US" b="1" dirty="0" smtClean="0">
                <a:solidFill>
                  <a:srgbClr val="FF0000"/>
                </a:solidFill>
                <a:latin typeface="Verdana"/>
                <a:ea typeface="Times New Roman"/>
                <a:cs typeface="B Nazanin"/>
              </a:rPr>
              <a:t>Wrong drug preparation error</a:t>
            </a:r>
            <a:endParaRPr lang="fa-IR" b="1" dirty="0" smtClean="0">
              <a:solidFill>
                <a:srgbClr val="FF0000"/>
              </a:solidFill>
              <a:latin typeface="Verdana"/>
              <a:ea typeface="Times New Roman"/>
              <a:cs typeface="B Nazanin"/>
            </a:endParaRPr>
          </a:p>
          <a:p>
            <a:pPr algn="just" rtl="1">
              <a:buNone/>
            </a:pPr>
            <a:r>
              <a:rPr lang="fa-IR" dirty="0" smtClean="0">
                <a:solidFill>
                  <a:schemeClr val="tx1"/>
                </a:solidFill>
                <a:latin typeface="Verdana"/>
                <a:ea typeface="Times New Roman"/>
                <a:cs typeface="B Nazanin"/>
              </a:rPr>
              <a:t>ﺑﻪ ﻋﻨﻮان ﻣﺜﺎل ﻣﻲﺗﻮان ﺑﻪ رﻗﻴﻖ ﻛﺮدن ﻧﺎدرﺳﺖ داروﻫﺎ ،ﻋﺪم رﻋﺎﻳﺖ اﺳﺘﺮﻳﻠﻴﺘﻲ، ﻣﺼﺮف ﺳﻮﺳﭙﺎﻧﺴﻴﻮنﻫﺎ ﺑﺪون ﺗﻜﺎن دادن آﻧﻬﺎ، ﻋﺪم ﺣﻔﺎﻇﺖ دارو از ﻧﻮر، ﻧﺎﺳﺎزﮔﺎر ی هاي ﻓﻴﺰﻳﻜ ﻮ ﺷﻴﻤﻴﺎﻳﻲ وﻋﺪم ﺗﻤﻴﺰ ﻛﺮدن درﭘﻮش وﻳﺎلﻫﺎ ﺑﺎ اﻟﻜﻞ ﻗﺒﻞ از ورود ﻧﻴﺪل ﺑﻪ آﻧﻬﺎ اﺷﺎره ﻛﺮد . </a:t>
            </a:r>
            <a:endParaRPr lang="en-GB" dirty="0" smtClean="0">
              <a:solidFill>
                <a:schemeClr val="tx1"/>
              </a:solidFill>
              <a:latin typeface="Verdana"/>
              <a:ea typeface="Times New Roman"/>
              <a:cs typeface="B Nazanin"/>
            </a:endParaRPr>
          </a:p>
          <a:p>
            <a:pPr algn="just" rtl="1"/>
            <a:r>
              <a:rPr lang="fa-IR" dirty="0" smtClean="0">
                <a:solidFill>
                  <a:schemeClr val="tx1"/>
                </a:solidFill>
                <a:latin typeface="Verdana"/>
                <a:ea typeface="Times New Roman"/>
                <a:cs typeface="B Nazanin"/>
              </a:rPr>
              <a:t>در </a:t>
            </a:r>
            <a:r>
              <a:rPr lang="fa-IR" dirty="0">
                <a:solidFill>
                  <a:schemeClr val="tx1"/>
                </a:solidFill>
                <a:latin typeface="Verdana"/>
                <a:ea typeface="Times New Roman"/>
                <a:cs typeface="B Nazanin"/>
              </a:rPr>
              <a:t>میان گزارش های مرکز </a:t>
            </a:r>
            <a:r>
              <a:rPr lang="en-US" dirty="0">
                <a:solidFill>
                  <a:schemeClr val="tx1"/>
                </a:solidFill>
                <a:latin typeface="Verdana"/>
                <a:ea typeface="Times New Roman"/>
                <a:cs typeface="B Nazanin"/>
              </a:rPr>
              <a:t>ADR</a:t>
            </a:r>
            <a:r>
              <a:rPr lang="fa-IR" dirty="0">
                <a:solidFill>
                  <a:schemeClr val="tx1"/>
                </a:solidFill>
                <a:latin typeface="Verdana"/>
                <a:ea typeface="Times New Roman"/>
                <a:cs typeface="B Nazanin"/>
              </a:rPr>
              <a:t> مواردی مانند رقیق سازی سفتریاکسون با سرم رینگر که منجر به رسوب دارو می شود به چشم می خورد.</a:t>
            </a:r>
          </a:p>
          <a:p>
            <a:pPr algn="just" rtl="1"/>
            <a:r>
              <a:rPr lang="fa-IR" dirty="0">
                <a:solidFill>
                  <a:schemeClr val="tx1"/>
                </a:solidFill>
                <a:latin typeface="Verdana"/>
                <a:ea typeface="Times New Roman"/>
                <a:cs typeface="B Nazanin"/>
              </a:rPr>
              <a:t>ا</a:t>
            </a:r>
            <a:r>
              <a:rPr lang="fa-IR" dirty="0">
                <a:solidFill>
                  <a:srgbClr val="FF0000"/>
                </a:solidFill>
                <a:latin typeface="Verdana"/>
                <a:ea typeface="Times New Roman"/>
                <a:cs typeface="B Nazanin"/>
              </a:rPr>
              <a:t>ستفاده از رقیق کننده های حاوی کلسیم ،مانند محلول رینگر ،به منظور آماده سازی سفتریاکسون جهت تزریق ممنوع می باشد</a:t>
            </a:r>
            <a:r>
              <a:rPr lang="fa-IR" dirty="0">
                <a:solidFill>
                  <a:schemeClr val="tx1"/>
                </a:solidFill>
                <a:latin typeface="Verdana"/>
                <a:ea typeface="Times New Roman"/>
                <a:cs typeface="B Nazanin"/>
              </a:rPr>
              <a:t>.</a:t>
            </a:r>
          </a:p>
          <a:p>
            <a:pPr algn="just" rtl="1"/>
            <a:endParaRPr lang="fa-IR" dirty="0"/>
          </a:p>
        </p:txBody>
      </p:sp>
    </p:spTree>
    <p:extLst>
      <p:ext uri="{BB962C8B-B14F-4D97-AF65-F5344CB8AC3E}">
        <p14:creationId xmlns:p14="http://schemas.microsoft.com/office/powerpoint/2010/main" val="1957664634"/>
      </p:ext>
    </p:extLst>
  </p:cSld>
  <p:clrMapOvr>
    <a:masterClrMapping/>
  </p:clrMapOvr>
  <p:transition>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sp>
        <p:nvSpPr>
          <p:cNvPr id="3" name="Content Placeholder 2"/>
          <p:cNvSpPr>
            <a:spLocks noGrp="1"/>
          </p:cNvSpPr>
          <p:nvPr>
            <p:ph sz="quarter" idx="1"/>
          </p:nvPr>
        </p:nvSpPr>
        <p:spPr/>
        <p:txBody>
          <a:bodyPr/>
          <a:lstStyle/>
          <a:p>
            <a:pPr>
              <a:buFont typeface="Wingdings" pitchFamily="2" charset="2"/>
              <a:buChar char="v"/>
            </a:pPr>
            <a:r>
              <a:rPr lang="en-US" b="1" dirty="0" smtClean="0">
                <a:cs typeface="B Nazanin" pitchFamily="2" charset="-78"/>
              </a:rPr>
              <a:t>Wrong drug preparation error</a:t>
            </a:r>
            <a:endParaRPr lang="fa-IR" dirty="0" smtClean="0">
              <a:cs typeface="B Nazanin" pitchFamily="2" charset="-78"/>
            </a:endParaRPr>
          </a:p>
          <a:p>
            <a:pPr>
              <a:buFont typeface="Arial" pitchFamily="34" charset="0"/>
              <a:buChar char="•"/>
            </a:pPr>
            <a:endParaRPr lang="fa-IR" dirty="0" smtClean="0">
              <a:cs typeface="B Nazanin" pitchFamily="2" charset="-78"/>
            </a:endParaRPr>
          </a:p>
          <a:p>
            <a:pPr>
              <a:buFont typeface="Arial" pitchFamily="34" charset="0"/>
              <a:buChar char="•"/>
            </a:pPr>
            <a:endParaRPr lang="fa-IR" dirty="0" smtClean="0">
              <a:cs typeface="B Nazanin" pitchFamily="2" charset="-78"/>
            </a:endParaRPr>
          </a:p>
          <a:p>
            <a:pPr>
              <a:buNone/>
            </a:pPr>
            <a:r>
              <a:rPr lang="fa-IR" sz="2400" dirty="0" smtClean="0">
                <a:cs typeface="B Nazanin" pitchFamily="2" charset="-78"/>
              </a:rPr>
              <a:t>   رسوب دارو در ریه و کلیه   </a:t>
            </a:r>
            <a:r>
              <a:rPr lang="fa-IR" sz="2800" dirty="0" smtClean="0">
                <a:cs typeface="B Nazanin" pitchFamily="2" charset="-78"/>
              </a:rPr>
              <a:t>=                       +                        </a:t>
            </a:r>
            <a:endParaRPr lang="fa-IR" sz="2800" dirty="0">
              <a:cs typeface="B Nazanin" pitchFamily="2" charset="-78"/>
            </a:endParaRPr>
          </a:p>
        </p:txBody>
      </p:sp>
      <p:pic>
        <p:nvPicPr>
          <p:cNvPr id="6" name="Picture 2" descr="E:\aks\667px-Ceftriaxone_rocephine_im.jpg"/>
          <p:cNvPicPr>
            <a:picLocks noChangeAspect="1" noChangeArrowheads="1"/>
          </p:cNvPicPr>
          <p:nvPr/>
        </p:nvPicPr>
        <p:blipFill>
          <a:blip r:embed="rId2" cstate="print"/>
          <a:srcRect/>
          <a:stretch>
            <a:fillRect/>
          </a:stretch>
        </p:blipFill>
        <p:spPr bwMode="auto">
          <a:xfrm>
            <a:off x="2871852" y="2483556"/>
            <a:ext cx="1731828" cy="1557866"/>
          </a:xfrm>
          <a:prstGeom prst="rect">
            <a:avLst/>
          </a:prstGeom>
          <a:noFill/>
        </p:spPr>
      </p:pic>
      <p:pic>
        <p:nvPicPr>
          <p:cNvPr id="9" name="Picture 2" descr="E:\aks\jjj.bmp"/>
          <p:cNvPicPr>
            <a:picLocks noChangeAspect="1" noChangeArrowheads="1"/>
          </p:cNvPicPr>
          <p:nvPr/>
        </p:nvPicPr>
        <p:blipFill>
          <a:blip r:embed="rId3" cstate="print"/>
          <a:srcRect/>
          <a:stretch>
            <a:fillRect/>
          </a:stretch>
        </p:blipFill>
        <p:spPr bwMode="auto">
          <a:xfrm>
            <a:off x="734511" y="2215767"/>
            <a:ext cx="1376511" cy="2564927"/>
          </a:xfrm>
          <a:prstGeom prst="rect">
            <a:avLst/>
          </a:prstGeom>
          <a:noFill/>
        </p:spPr>
      </p:pic>
    </p:spTree>
  </p:cSld>
  <p:clrMapOvr>
    <a:masterClrMapping/>
  </p:clrMapOvr>
  <p:transition>
    <p:fade thruBlk="1"/>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93949" y="-176270"/>
            <a:ext cx="6449211" cy="1498293"/>
          </a:xfrm>
        </p:spPr>
        <p:txBody>
          <a:bodyPr>
            <a:noAutofit/>
          </a:bodyPr>
          <a:lstStyle/>
          <a:p>
            <a:pPr algn="ctr"/>
            <a:r>
              <a:rPr lang="fa-IR" sz="2800" dirty="0">
                <a:solidFill>
                  <a:srgbClr val="FF0000"/>
                </a:solidFill>
                <a:latin typeface="Verdana"/>
                <a:ea typeface="Times New Roman"/>
                <a:cs typeface="B Nazanin"/>
              </a:rPr>
              <a:t>راه ﻣﺼﺮف اﺷتباه </a:t>
            </a:r>
            <a:r>
              <a:rPr lang="fa-IR" sz="2800" dirty="0"/>
              <a:t/>
            </a:r>
            <a:br>
              <a:rPr lang="fa-IR" sz="2800" dirty="0"/>
            </a:br>
            <a:r>
              <a:rPr lang="en-US" sz="2800" dirty="0">
                <a:solidFill>
                  <a:srgbClr val="FF0000"/>
                </a:solidFill>
                <a:latin typeface="Verdana"/>
                <a:ea typeface="Times New Roman"/>
                <a:cs typeface="B Nazanin"/>
              </a:rPr>
              <a:t>Wrong route error</a:t>
            </a:r>
            <a:r>
              <a:rPr lang="fa-IR" sz="2800" dirty="0">
                <a:solidFill>
                  <a:srgbClr val="FF0000"/>
                </a:solidFill>
                <a:latin typeface="Verdana"/>
                <a:ea typeface="Times New Roman"/>
                <a:cs typeface="B Nazanin"/>
              </a:rPr>
              <a:t> </a:t>
            </a:r>
            <a:r>
              <a:rPr lang="en-GB" sz="2800" dirty="0"/>
              <a:t/>
            </a:r>
            <a:br>
              <a:rPr lang="en-GB" sz="2800" dirty="0"/>
            </a:br>
            <a:endParaRPr lang="fa-IR" sz="2800" dirty="0"/>
          </a:p>
        </p:txBody>
      </p:sp>
      <p:sp>
        <p:nvSpPr>
          <p:cNvPr id="3" name="Content Placeholder 2"/>
          <p:cNvSpPr>
            <a:spLocks noGrp="1"/>
          </p:cNvSpPr>
          <p:nvPr>
            <p:ph sz="quarter" idx="1"/>
          </p:nvPr>
        </p:nvSpPr>
        <p:spPr>
          <a:xfrm>
            <a:off x="1622738" y="914400"/>
            <a:ext cx="7140262" cy="6104586"/>
          </a:xfrm>
        </p:spPr>
        <p:txBody>
          <a:bodyPr/>
          <a:lstStyle/>
          <a:p>
            <a:pPr algn="just" rtl="1"/>
            <a:r>
              <a:rPr lang="fa-IR" dirty="0">
                <a:solidFill>
                  <a:schemeClr val="tx1"/>
                </a:solidFill>
                <a:latin typeface="Verdana"/>
                <a:ea typeface="Times New Roman"/>
                <a:cs typeface="B Nazanin"/>
              </a:rPr>
              <a:t>ﺗﺠﻮﻳﺰ دارو از راﻫﻲ ﻏﻴﺮ از آﻧﭽﻪ ﻛﻪ درﻧﺴﺨﻪ درج ﺷﺪه اﺳﺖ . ﭼﻜﺎﻧﺪن ﻳﻚ ﻗﻄﺮه ﭼﺸﻤﻲ در ﭼﺸﻢ راﺳﺖ ﺑﻪ ﺟﺎي ﭼﺸﻢ ﭼﭗ ﻧﻴﺰ در اﻳﻦ دﺳﺘﻪ ﻗﺮار ﻣﻲﮔﻴﺮد .</a:t>
            </a:r>
            <a:endParaRPr lang="en-GB" dirty="0">
              <a:solidFill>
                <a:schemeClr val="tx1"/>
              </a:solidFill>
              <a:latin typeface="Verdana"/>
              <a:ea typeface="Times New Roman"/>
              <a:cs typeface="B Nazanin"/>
            </a:endParaRPr>
          </a:p>
          <a:p>
            <a:pPr algn="just" rtl="1"/>
            <a:r>
              <a:rPr lang="fa-IR" b="1" dirty="0">
                <a:solidFill>
                  <a:srgbClr val="FF0000"/>
                </a:solidFill>
                <a:latin typeface="Verdana"/>
                <a:ea typeface="Times New Roman"/>
                <a:cs typeface="B Nazanin"/>
              </a:rPr>
              <a:t>اﺳﺘﻔﺎده ازﺗﻜﻨﻴﻚ ﻏﻠﻂ ﺑﺮاي ﻣﺼﺮف دارو</a:t>
            </a:r>
            <a:r>
              <a:rPr lang="en-GB" sz="3200" b="1" dirty="0">
                <a:solidFill>
                  <a:schemeClr val="accent1">
                    <a:lumMod val="50000"/>
                  </a:schemeClr>
                </a:solidFill>
                <a:latin typeface="+mj-lt"/>
                <a:ea typeface="+mj-ea"/>
                <a:cs typeface="+mj-cs"/>
              </a:rPr>
              <a:t/>
            </a:r>
            <a:br>
              <a:rPr lang="en-GB" sz="3200" b="1" dirty="0">
                <a:solidFill>
                  <a:schemeClr val="accent1">
                    <a:lumMod val="50000"/>
                  </a:schemeClr>
                </a:solidFill>
                <a:latin typeface="+mj-lt"/>
                <a:ea typeface="+mj-ea"/>
                <a:cs typeface="+mj-cs"/>
              </a:rPr>
            </a:br>
            <a:r>
              <a:rPr lang="en-US" b="1" dirty="0">
                <a:solidFill>
                  <a:srgbClr val="FF0000"/>
                </a:solidFill>
                <a:latin typeface="Verdana"/>
                <a:ea typeface="Times New Roman"/>
                <a:cs typeface="B Nazanin"/>
              </a:rPr>
              <a:t>Wrong administration technique error</a:t>
            </a:r>
            <a:r>
              <a:rPr lang="fa-IR" b="1" dirty="0">
                <a:solidFill>
                  <a:srgbClr val="FF0000"/>
                </a:solidFill>
                <a:latin typeface="Verdana"/>
                <a:ea typeface="Times New Roman"/>
                <a:cs typeface="B Nazanin"/>
              </a:rPr>
              <a:t> </a:t>
            </a:r>
            <a:r>
              <a:rPr lang="en-GB" dirty="0">
                <a:solidFill>
                  <a:schemeClr val="tx1"/>
                </a:solidFill>
                <a:latin typeface="Verdana"/>
                <a:ea typeface="Times New Roman"/>
                <a:cs typeface="B Nazanin"/>
              </a:rPr>
              <a:t/>
            </a:r>
            <a:br>
              <a:rPr lang="en-GB" dirty="0">
                <a:solidFill>
                  <a:schemeClr val="tx1"/>
                </a:solidFill>
                <a:latin typeface="Verdana"/>
                <a:ea typeface="Times New Roman"/>
                <a:cs typeface="B Nazanin"/>
              </a:rPr>
            </a:br>
            <a:r>
              <a:rPr lang="fa-IR" dirty="0" smtClean="0">
                <a:solidFill>
                  <a:schemeClr val="tx1"/>
                </a:solidFill>
                <a:latin typeface="Verdana"/>
                <a:ea typeface="Times New Roman"/>
                <a:cs typeface="B Nazanin"/>
              </a:rPr>
              <a:t>اﻳﻦ </a:t>
            </a:r>
            <a:r>
              <a:rPr lang="fa-IR" dirty="0">
                <a:solidFill>
                  <a:schemeClr val="tx1"/>
                </a:solidFill>
                <a:latin typeface="Verdana"/>
                <a:ea typeface="Times New Roman"/>
                <a:cs typeface="B Nazanin"/>
              </a:rPr>
              <a:t>ﻧﻮع ﺧﻄﺎ دراﺛﺮﻋﺪم رﻋﺎﻳﺖ روش ﺗﺠﻮﻳﺰ ﺻﺤﻴﺢ اﺗﻔﺎق ﻣﻲاﻓﺘﺪ . ﻣﺜﻼﻋﺪم رﻋﺎﻳﺖ دﺳﺘﻮر ﺻﺤﻴﺢ ﺑﻜﺎرﮔﻴﺮي اﺳﭙﺮيﻫﺎ ي اﺳﺘﻨﺸﺎﻗﻲ. </a:t>
            </a:r>
            <a:r>
              <a:rPr lang="fa-IR" dirty="0" smtClean="0">
                <a:solidFill>
                  <a:schemeClr val="tx1"/>
                </a:solidFill>
                <a:latin typeface="Verdana"/>
                <a:ea typeface="Times New Roman"/>
                <a:cs typeface="B Nazanin"/>
              </a:rPr>
              <a:t>یا عدم رعایت تکنیک مناسب جهت تزریق برخی از آمپول ها به عنوان  مثال عدم تزریق امپول انوکساپارین به روش صحیح ممکن است باعث افزایش ریسک اکیموز گردد.یا عدم رعایت سرعت نامناسب در تزریق سفتریاکسون می تواند موجب افزایش بروز عوارض شدید گردد.همچنین تزریق وانکومایسین در کمتر از یک ساعت احتمال بروز </a:t>
            </a:r>
            <a:r>
              <a:rPr lang="en-US" dirty="0" smtClean="0">
                <a:solidFill>
                  <a:schemeClr val="tx1"/>
                </a:solidFill>
                <a:latin typeface="Verdana"/>
                <a:ea typeface="Times New Roman"/>
                <a:cs typeface="B Nazanin"/>
              </a:rPr>
              <a:t>Red man</a:t>
            </a:r>
            <a:r>
              <a:rPr lang="fa-IR" dirty="0" smtClean="0">
                <a:solidFill>
                  <a:schemeClr val="tx1"/>
                </a:solidFill>
                <a:latin typeface="Verdana"/>
                <a:ea typeface="Times New Roman"/>
                <a:cs typeface="B Nazanin"/>
              </a:rPr>
              <a:t> </a:t>
            </a:r>
            <a:r>
              <a:rPr lang="en-US" dirty="0" err="1" smtClean="0">
                <a:solidFill>
                  <a:schemeClr val="tx1"/>
                </a:solidFill>
                <a:latin typeface="Verdana"/>
                <a:ea typeface="Times New Roman"/>
                <a:cs typeface="B Nazanin"/>
              </a:rPr>
              <a:t>syndrom</a:t>
            </a:r>
            <a:r>
              <a:rPr lang="fa-IR" dirty="0" smtClean="0">
                <a:solidFill>
                  <a:schemeClr val="tx1"/>
                </a:solidFill>
                <a:latin typeface="Verdana"/>
                <a:ea typeface="Times New Roman"/>
                <a:cs typeface="B Nazanin"/>
              </a:rPr>
              <a:t>را افزایش می دهد یا قرص </a:t>
            </a:r>
            <a:r>
              <a:rPr lang="fa-IR" dirty="0">
                <a:solidFill>
                  <a:schemeClr val="tx1"/>
                </a:solidFill>
                <a:latin typeface="Verdana"/>
                <a:ea typeface="Times New Roman"/>
                <a:cs typeface="B Nazanin"/>
              </a:rPr>
              <a:t>ملاتونین زیر زبانی بلعیده </a:t>
            </a:r>
            <a:r>
              <a:rPr lang="fa-IR" dirty="0" smtClean="0">
                <a:solidFill>
                  <a:schemeClr val="tx1"/>
                </a:solidFill>
                <a:latin typeface="Verdana"/>
                <a:ea typeface="Times New Roman"/>
                <a:cs typeface="B Nazanin"/>
              </a:rPr>
              <a:t>شود .قرص دایمتیکون جویدنی  </a:t>
            </a:r>
            <a:r>
              <a:rPr lang="fa-IR" dirty="0">
                <a:solidFill>
                  <a:schemeClr val="tx1"/>
                </a:solidFill>
                <a:latin typeface="Verdana"/>
                <a:ea typeface="Times New Roman"/>
                <a:cs typeface="B Nazanin"/>
              </a:rPr>
              <a:t>بلعیده شود.</a:t>
            </a:r>
          </a:p>
          <a:p>
            <a:pPr algn="just" rtl="1"/>
            <a:endParaRPr lang="fa-IR" dirty="0"/>
          </a:p>
        </p:txBody>
      </p:sp>
    </p:spTree>
    <p:extLst>
      <p:ext uri="{BB962C8B-B14F-4D97-AF65-F5344CB8AC3E}">
        <p14:creationId xmlns:p14="http://schemas.microsoft.com/office/powerpoint/2010/main" val="1636575003"/>
      </p:ext>
    </p:extLst>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046" y="274638"/>
            <a:ext cx="7241754" cy="1543145"/>
          </a:xfrm>
        </p:spPr>
        <p:txBody>
          <a:bodyPr>
            <a:normAutofit fontScale="90000"/>
          </a:bodyPr>
          <a:lstStyle/>
          <a:p>
            <a:pPr algn="ctr"/>
            <a:r>
              <a:rPr lang="fa-IR" dirty="0"/>
              <a:t/>
            </a:r>
            <a:br>
              <a:rPr lang="fa-IR" dirty="0"/>
            </a:br>
            <a:r>
              <a:rPr lang="fa-IR" sz="2400" dirty="0">
                <a:solidFill>
                  <a:srgbClr val="FF0000"/>
                </a:solidFill>
                <a:latin typeface="Verdana"/>
                <a:ea typeface="Times New Roman"/>
                <a:cs typeface="B Nazanin"/>
              </a:rPr>
              <a:t>ﻣﺼﺮف داروي ﺗﺨﺮﻳﺐ ﺷﺪه ﻳﺎ ﺗﺎرﻳﺦ ﮔﺬﺷﺘﻪ </a:t>
            </a:r>
            <a:r>
              <a:rPr lang="fa-IR" dirty="0"/>
              <a:t/>
            </a:r>
            <a:br>
              <a:rPr lang="fa-IR" dirty="0"/>
            </a:br>
            <a:r>
              <a:rPr lang="en-US" sz="2400" dirty="0">
                <a:solidFill>
                  <a:srgbClr val="FF0000"/>
                </a:solidFill>
                <a:latin typeface="Verdana"/>
                <a:ea typeface="Times New Roman"/>
                <a:cs typeface="B Nazanin"/>
              </a:rPr>
              <a:t> Deteriorated drug error</a:t>
            </a:r>
            <a:r>
              <a:rPr lang="fa-IR" dirty="0"/>
              <a:t>  </a:t>
            </a:r>
            <a:r>
              <a:rPr lang="en-GB" dirty="0"/>
              <a:t/>
            </a:r>
            <a:br>
              <a:rPr lang="en-GB" dirty="0"/>
            </a:br>
            <a:endParaRPr lang="fa-IR" dirty="0"/>
          </a:p>
        </p:txBody>
      </p:sp>
      <p:sp>
        <p:nvSpPr>
          <p:cNvPr id="3" name="Content Placeholder 2"/>
          <p:cNvSpPr>
            <a:spLocks noGrp="1"/>
          </p:cNvSpPr>
          <p:nvPr>
            <p:ph sz="quarter" idx="1"/>
          </p:nvPr>
        </p:nvSpPr>
        <p:spPr/>
        <p:txBody>
          <a:bodyPr/>
          <a:lstStyle/>
          <a:p>
            <a:pPr algn="just" rtl="1"/>
            <a:r>
              <a:rPr lang="fa-IR" dirty="0">
                <a:solidFill>
                  <a:schemeClr val="tx1"/>
                </a:solidFill>
                <a:latin typeface="Verdana"/>
                <a:ea typeface="Times New Roman"/>
                <a:cs typeface="B Nazanin"/>
              </a:rPr>
              <a:t>ﺗﺤﻮﻳﻞ و ﻳﺎ ﺗﺠﻮﻳﺰداروﻫﺎﻳﻲ ﻛﻪ در ﺷﺮاﻳﻂ </a:t>
            </a:r>
            <a:r>
              <a:rPr lang="fa-IR" dirty="0" smtClean="0">
                <a:solidFill>
                  <a:schemeClr val="tx1"/>
                </a:solidFill>
                <a:latin typeface="Verdana"/>
                <a:ea typeface="Times New Roman"/>
                <a:cs typeface="B Nazanin"/>
              </a:rPr>
              <a:t>ﻣﻨﺎﺳﺐ نگهداری نشده اند:</a:t>
            </a:r>
          </a:p>
          <a:p>
            <a:pPr algn="just" rtl="1">
              <a:buNone/>
            </a:pPr>
            <a:r>
              <a:rPr lang="fa-IR" dirty="0" smtClean="0">
                <a:solidFill>
                  <a:schemeClr val="tx1"/>
                </a:solidFill>
                <a:latin typeface="Verdana"/>
                <a:ea typeface="Times New Roman"/>
                <a:cs typeface="B Nazanin"/>
              </a:rPr>
              <a:t>مثلا عدم رعایت شرایط نگهداری داروهای یخچالی یا داروهای حساس به نور یا مصرف داروهایی که تغییر رنگ واضح دارند مانند گزارش مبنی برمصرف </a:t>
            </a:r>
            <a:r>
              <a:rPr lang="en-US" dirty="0" smtClean="0">
                <a:solidFill>
                  <a:schemeClr val="tx1"/>
                </a:solidFill>
                <a:latin typeface="Verdana"/>
                <a:ea typeface="Times New Roman"/>
                <a:cs typeface="B Nazanin"/>
              </a:rPr>
              <a:t>IVIG</a:t>
            </a:r>
            <a:r>
              <a:rPr lang="fa-IR" dirty="0" smtClean="0">
                <a:solidFill>
                  <a:schemeClr val="tx1"/>
                </a:solidFill>
                <a:latin typeface="Verdana"/>
                <a:ea typeface="Times New Roman"/>
                <a:cs typeface="B Nazanin"/>
              </a:rPr>
              <a:t>تغییر رنگ یافته و مرگ 2بیمار در مرکز </a:t>
            </a:r>
            <a:r>
              <a:rPr lang="en-US" dirty="0" smtClean="0">
                <a:solidFill>
                  <a:schemeClr val="tx1"/>
                </a:solidFill>
                <a:latin typeface="Verdana"/>
                <a:ea typeface="Times New Roman"/>
                <a:cs typeface="B Nazanin"/>
              </a:rPr>
              <a:t>ADR </a:t>
            </a:r>
            <a:r>
              <a:rPr lang="fa-IR" dirty="0" smtClean="0">
                <a:solidFill>
                  <a:schemeClr val="tx1"/>
                </a:solidFill>
                <a:latin typeface="Verdana"/>
                <a:ea typeface="Times New Roman"/>
                <a:cs typeface="B Nazanin"/>
              </a:rPr>
              <a:t>به ثبت رسیده است.</a:t>
            </a:r>
            <a:endParaRPr lang="fa-IR" dirty="0">
              <a:solidFill>
                <a:schemeClr val="tx1"/>
              </a:solidFill>
              <a:latin typeface="Verdana"/>
              <a:ea typeface="Times New Roman"/>
              <a:cs typeface="B Nazanin"/>
            </a:endParaRPr>
          </a:p>
        </p:txBody>
      </p:sp>
    </p:spTree>
    <p:extLst>
      <p:ext uri="{BB962C8B-B14F-4D97-AF65-F5344CB8AC3E}">
        <p14:creationId xmlns:p14="http://schemas.microsoft.com/office/powerpoint/2010/main" val="1270632004"/>
      </p:ext>
    </p:extLst>
  </p:cSld>
  <p:clrMapOvr>
    <a:masterClrMapping/>
  </p:clrMapOvr>
  <p:transition>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8017" y="0"/>
            <a:ext cx="7010400" cy="1377108"/>
          </a:xfrm>
        </p:spPr>
        <p:txBody>
          <a:bodyPr>
            <a:normAutofit fontScale="90000"/>
          </a:bodyPr>
          <a:lstStyle/>
          <a:p>
            <a:pPr algn="ctr"/>
            <a:r>
              <a:rPr lang="fa-IR" dirty="0"/>
              <a:t/>
            </a:r>
            <a:br>
              <a:rPr lang="fa-IR" dirty="0"/>
            </a:br>
            <a:r>
              <a:rPr lang="fa-IR" sz="2400" dirty="0">
                <a:solidFill>
                  <a:srgbClr val="FF0000"/>
                </a:solidFill>
                <a:latin typeface="Verdana"/>
                <a:ea typeface="Times New Roman"/>
                <a:cs typeface="B Nazanin"/>
              </a:rPr>
              <a:t>ﺧﻄﺎﻫﺎي ﭘﺎﻳﺶ دارودرﻣﺎﻧﻲ</a:t>
            </a:r>
            <a:br>
              <a:rPr lang="fa-IR" sz="2400" dirty="0">
                <a:solidFill>
                  <a:srgbClr val="FF0000"/>
                </a:solidFill>
                <a:latin typeface="Verdana"/>
                <a:ea typeface="Times New Roman"/>
                <a:cs typeface="B Nazanin"/>
              </a:rPr>
            </a:br>
            <a:r>
              <a:rPr lang="en-US" sz="2400" dirty="0">
                <a:solidFill>
                  <a:srgbClr val="FF0000"/>
                </a:solidFill>
                <a:latin typeface="Verdana"/>
                <a:ea typeface="Times New Roman"/>
                <a:cs typeface="B Nazanin"/>
              </a:rPr>
              <a:t> Monitoring</a:t>
            </a:r>
            <a:r>
              <a:rPr lang="fa-IR" sz="2400" dirty="0">
                <a:solidFill>
                  <a:srgbClr val="FF0000"/>
                </a:solidFill>
                <a:latin typeface="Verdana"/>
                <a:ea typeface="Times New Roman"/>
                <a:cs typeface="B Nazanin"/>
              </a:rPr>
              <a:t> </a:t>
            </a:r>
            <a:r>
              <a:rPr lang="en-GB" dirty="0"/>
              <a:t/>
            </a:r>
            <a:br>
              <a:rPr lang="en-GB" dirty="0"/>
            </a:br>
            <a:endParaRPr lang="fa-IR" dirty="0"/>
          </a:p>
        </p:txBody>
      </p:sp>
      <p:sp>
        <p:nvSpPr>
          <p:cNvPr id="3" name="Content Placeholder 2"/>
          <p:cNvSpPr>
            <a:spLocks noGrp="1"/>
          </p:cNvSpPr>
          <p:nvPr>
            <p:ph sz="quarter" idx="1"/>
          </p:nvPr>
        </p:nvSpPr>
        <p:spPr>
          <a:xfrm>
            <a:off x="1442434" y="838200"/>
            <a:ext cx="7701566" cy="4824413"/>
          </a:xfrm>
        </p:spPr>
        <p:txBody>
          <a:bodyPr>
            <a:normAutofit fontScale="92500" lnSpcReduction="10000"/>
          </a:bodyPr>
          <a:lstStyle/>
          <a:p>
            <a:pPr algn="r" rtl="1"/>
            <a:r>
              <a:rPr lang="fa-IR" dirty="0">
                <a:solidFill>
                  <a:schemeClr val="tx1"/>
                </a:solidFill>
                <a:latin typeface="Verdana"/>
                <a:ea typeface="Times New Roman"/>
                <a:cs typeface="B Nazanin"/>
              </a:rPr>
              <a:t>ﺗﻤﺎﻣﻲ ﺧﻄﺎﻫﺎي ﻛﻪ درارﺗﺒﺎط ﺑﺎ ﭘﺎﻳﺶ ﻳﻚ دارو درﺣﻴﻦ وﻳﺎ ﭘﺲ از ﻣﺼﺮف دارو ﺗﻮﺳﻂ ﻛﺎدرﭘﺰﺷﻜﻲ رخ ﻣﻲدﻫﺪ . ﺑﻪ ﻋﻨﻮان ﻣﺜﺎل ﻋﺪم اﻧﺪازه</a:t>
            </a:r>
            <a:r>
              <a:rPr lang="en-GB" dirty="0">
                <a:solidFill>
                  <a:schemeClr val="tx1"/>
                </a:solidFill>
                <a:latin typeface="Verdana"/>
                <a:ea typeface="Times New Roman"/>
                <a:cs typeface="B Nazanin"/>
              </a:rPr>
              <a:t> </a:t>
            </a:r>
            <a:r>
              <a:rPr lang="fa-IR" dirty="0">
                <a:solidFill>
                  <a:schemeClr val="tx1"/>
                </a:solidFill>
                <a:latin typeface="Verdana"/>
                <a:ea typeface="Times New Roman"/>
                <a:cs typeface="B Nazanin"/>
              </a:rPr>
              <a:t>ﮔﻴﺮي ﻏﻠﻈﺖ ﺳﺮﻣﻲ ﻳﻚ دارو ﻳﺎ ﻋﺪم ارزﻳﺎﺑﻲ ﺗﺎﺛﻴﺮ ﻳﻚ داروﺑﺮﻛﺮاﺗﻴﻨﻴﻦ ﻳﺎ ﻋﻤﻠﻜﺮد آﻧﺰﻳﻤﻬﺎي ﻛﺒﺪي</a:t>
            </a:r>
          </a:p>
          <a:p>
            <a:pPr algn="r" rtl="1"/>
            <a:r>
              <a:rPr lang="fa-IR" dirty="0">
                <a:solidFill>
                  <a:schemeClr val="tx1"/>
                </a:solidFill>
                <a:latin typeface="Verdana"/>
                <a:ea typeface="Times New Roman"/>
                <a:cs typeface="B Nazanin"/>
              </a:rPr>
              <a:t>بعضی داروها مانند سایمتیدین می‌توانند علی‌رغم وجود عملکرد نرمال کلیه، باعث کاهش ترشح توبولی و افزایش کراتینین سرم شوند.</a:t>
            </a:r>
            <a:endParaRPr lang="en-GB" dirty="0">
              <a:solidFill>
                <a:schemeClr val="tx1"/>
              </a:solidFill>
              <a:latin typeface="Verdana"/>
              <a:ea typeface="Times New Roman"/>
              <a:cs typeface="B Nazanin"/>
            </a:endParaRPr>
          </a:p>
          <a:p>
            <a:pPr algn="r" rtl="1"/>
            <a:r>
              <a:rPr lang="fa-IR" dirty="0">
                <a:solidFill>
                  <a:schemeClr val="tx1"/>
                </a:solidFill>
                <a:latin typeface="Verdana"/>
                <a:ea typeface="Times New Roman"/>
                <a:cs typeface="B Nazanin"/>
              </a:rPr>
              <a:t>گروهی از داروها که می توانند باعث ایجاد سطح غیرطبیعی آنزیم ها گردند شامل موارد زیر هستند:</a:t>
            </a:r>
            <a:br>
              <a:rPr lang="fa-IR" dirty="0">
                <a:solidFill>
                  <a:schemeClr val="tx1"/>
                </a:solidFill>
                <a:latin typeface="Verdana"/>
                <a:ea typeface="Times New Roman"/>
                <a:cs typeface="B Nazanin"/>
              </a:rPr>
            </a:br>
            <a:r>
              <a:rPr lang="fa-IR" dirty="0">
                <a:solidFill>
                  <a:schemeClr val="tx1"/>
                </a:solidFill>
                <a:latin typeface="Verdana"/>
                <a:ea typeface="Times New Roman"/>
                <a:cs typeface="B Nazanin"/>
              </a:rPr>
              <a:t>· داروهایی که برای كاهش درد استفاده مي شوند مانند آسپرین، استامینوفن</a:t>
            </a:r>
            <a:r>
              <a:rPr lang="en-US" dirty="0">
                <a:solidFill>
                  <a:schemeClr val="tx1"/>
                </a:solidFill>
                <a:latin typeface="Verdana"/>
                <a:ea typeface="Times New Roman"/>
                <a:cs typeface="B Nazanin"/>
              </a:rPr>
              <a:t>، </a:t>
            </a:r>
            <a:r>
              <a:rPr lang="fa-IR" dirty="0">
                <a:solidFill>
                  <a:schemeClr val="tx1"/>
                </a:solidFill>
                <a:latin typeface="Verdana"/>
                <a:ea typeface="Times New Roman"/>
                <a:cs typeface="B Nazanin"/>
              </a:rPr>
              <a:t>ایبوپروفن</a:t>
            </a:r>
            <a:r>
              <a:rPr lang="en-US" dirty="0">
                <a:solidFill>
                  <a:schemeClr val="tx1"/>
                </a:solidFill>
                <a:latin typeface="Verdana"/>
                <a:ea typeface="Times New Roman"/>
                <a:cs typeface="B Nazanin"/>
              </a:rPr>
              <a:t>، </a:t>
            </a:r>
            <a:r>
              <a:rPr lang="fa-IR" dirty="0">
                <a:solidFill>
                  <a:schemeClr val="tx1"/>
                </a:solidFill>
                <a:latin typeface="Verdana"/>
                <a:ea typeface="Times New Roman"/>
                <a:cs typeface="B Nazanin"/>
              </a:rPr>
              <a:t>ناپروکسن،دیکلوفناک</a:t>
            </a:r>
            <a:r>
              <a:rPr lang="en-US" dirty="0">
                <a:solidFill>
                  <a:schemeClr val="tx1"/>
                </a:solidFill>
                <a:latin typeface="Verdana"/>
                <a:ea typeface="Times New Roman"/>
                <a:cs typeface="B Nazanin"/>
              </a:rPr>
              <a:t> </a:t>
            </a:r>
            <a:br>
              <a:rPr lang="en-US" dirty="0">
                <a:solidFill>
                  <a:schemeClr val="tx1"/>
                </a:solidFill>
                <a:latin typeface="Verdana"/>
                <a:ea typeface="Times New Roman"/>
                <a:cs typeface="B Nazanin"/>
              </a:rPr>
            </a:br>
            <a:r>
              <a:rPr lang="en-US" dirty="0">
                <a:solidFill>
                  <a:schemeClr val="tx1"/>
                </a:solidFill>
                <a:latin typeface="Verdana"/>
                <a:ea typeface="Times New Roman"/>
                <a:cs typeface="B Nazanin"/>
              </a:rPr>
              <a:t>· </a:t>
            </a:r>
            <a:r>
              <a:rPr lang="fa-IR" dirty="0">
                <a:solidFill>
                  <a:schemeClr val="tx1"/>
                </a:solidFill>
                <a:latin typeface="Verdana"/>
                <a:ea typeface="Times New Roman"/>
                <a:cs typeface="B Nazanin"/>
              </a:rPr>
              <a:t>داروهای ضد صرع شامل فنی توئین کاربامازپین ، فنوباربیتال.</a:t>
            </a:r>
            <a:br>
              <a:rPr lang="fa-IR" dirty="0">
                <a:solidFill>
                  <a:schemeClr val="tx1"/>
                </a:solidFill>
                <a:latin typeface="Verdana"/>
                <a:ea typeface="Times New Roman"/>
                <a:cs typeface="B Nazanin"/>
              </a:rPr>
            </a:br>
            <a:r>
              <a:rPr lang="fa-IR" dirty="0">
                <a:solidFill>
                  <a:schemeClr val="tx1"/>
                </a:solidFill>
                <a:latin typeface="Verdana"/>
                <a:ea typeface="Times New Roman"/>
                <a:cs typeface="B Nazanin"/>
              </a:rPr>
              <a:t>· آنتی بیوتیک هایی مانند تتراسایکلین ها، سولفونامیدها، ایزونیازید ،سولفا متوکسازول، تری متوپریم، نیتروفورانتوئین و …</a:t>
            </a:r>
            <a:br>
              <a:rPr lang="fa-IR" dirty="0">
                <a:solidFill>
                  <a:schemeClr val="tx1"/>
                </a:solidFill>
                <a:latin typeface="Verdana"/>
                <a:ea typeface="Times New Roman"/>
                <a:cs typeface="B Nazanin"/>
              </a:rPr>
            </a:br>
            <a:r>
              <a:rPr lang="fa-IR" dirty="0">
                <a:solidFill>
                  <a:schemeClr val="tx1"/>
                </a:solidFill>
                <a:latin typeface="Verdana"/>
                <a:ea typeface="Times New Roman"/>
                <a:cs typeface="B Nazanin"/>
              </a:rPr>
              <a:t>· داروهای ضد افسردگی شامل سه حلقه ای ها</a:t>
            </a:r>
            <a:br>
              <a:rPr lang="fa-IR" dirty="0">
                <a:solidFill>
                  <a:schemeClr val="tx1"/>
                </a:solidFill>
                <a:latin typeface="Verdana"/>
                <a:ea typeface="Times New Roman"/>
                <a:cs typeface="B Nazanin"/>
              </a:rPr>
            </a:br>
            <a:r>
              <a:rPr lang="fa-IR" dirty="0">
                <a:solidFill>
                  <a:schemeClr val="tx1"/>
                </a:solidFill>
                <a:latin typeface="Verdana"/>
                <a:ea typeface="Times New Roman"/>
                <a:cs typeface="B Nazanin"/>
              </a:rPr>
              <a:t>سطح غیر طبیعی ایجاد شده آنزیم های کبدی معمولاً هفته ها و ماه ها پس از قطع دارو به حالت طبیعی باز می گردند</a:t>
            </a:r>
          </a:p>
          <a:p>
            <a:pPr algn="r" rtl="1"/>
            <a:endParaRPr lang="fa-IR" dirty="0"/>
          </a:p>
        </p:txBody>
      </p:sp>
    </p:spTree>
    <p:extLst>
      <p:ext uri="{BB962C8B-B14F-4D97-AF65-F5344CB8AC3E}">
        <p14:creationId xmlns:p14="http://schemas.microsoft.com/office/powerpoint/2010/main" val="2351185750"/>
      </p:ext>
    </p:extLst>
  </p:cSld>
  <p:clrMapOvr>
    <a:masterClrMapping/>
  </p:clrMapOvr>
  <p:transition>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8638" y="704088"/>
            <a:ext cx="8229600" cy="1143000"/>
          </a:xfrm>
        </p:spPr>
        <p:txBody>
          <a:bodyPr/>
          <a:lstStyle/>
          <a:p>
            <a:r>
              <a:rPr lang="en-US" dirty="0" smtClean="0"/>
              <a:t>Medication errors</a:t>
            </a:r>
            <a:endParaRPr lang="fa-IR" dirty="0"/>
          </a:p>
        </p:txBody>
      </p:sp>
      <p:sp>
        <p:nvSpPr>
          <p:cNvPr id="3" name="Content Placeholder 2"/>
          <p:cNvSpPr>
            <a:spLocks noGrp="1"/>
          </p:cNvSpPr>
          <p:nvPr>
            <p:ph sz="quarter" idx="1"/>
          </p:nvPr>
        </p:nvSpPr>
        <p:spPr>
          <a:xfrm>
            <a:off x="528638" y="1935480"/>
            <a:ext cx="8229600" cy="4389120"/>
          </a:xfrm>
        </p:spPr>
        <p:txBody>
          <a:bodyPr>
            <a:normAutofit/>
          </a:bodyPr>
          <a:lstStyle/>
          <a:p>
            <a:pPr lvl="1" algn="just" rtl="1"/>
            <a:r>
              <a:rPr lang="fa-IR" sz="2800" dirty="0" smtClean="0">
                <a:cs typeface="B Nazanin" pitchFamily="2" charset="-78"/>
              </a:rPr>
              <a:t>تعریف: هرگونه رویداد قابل پیشگیری که منجر به مصرف نا مناسب فراورده دارویی یا سبب بروز اثرات زیان آور در فرد مصرف کننده، گردد، اشتباه دارویی تلقی می گردد. </a:t>
            </a:r>
            <a:endParaRPr lang="fa-IR" sz="2800" dirty="0">
              <a:cs typeface="B Nazanin" pitchFamily="2" charset="-78"/>
            </a:endParaRPr>
          </a:p>
        </p:txBody>
      </p:sp>
      <p:sp>
        <p:nvSpPr>
          <p:cNvPr id="4" name="Oval 3"/>
          <p:cNvSpPr/>
          <p:nvPr/>
        </p:nvSpPr>
        <p:spPr>
          <a:xfrm>
            <a:off x="5607586" y="3599932"/>
            <a:ext cx="1593514" cy="1577995"/>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b="1" dirty="0" smtClean="0">
                <a:ln w="3175">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rPr>
              <a:t>حرف پزشکی</a:t>
            </a:r>
            <a:endParaRPr lang="fa-IR" b="1" dirty="0">
              <a:ln w="3175">
                <a:solidFill>
                  <a:sysClr val="windowText" lastClr="000000"/>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endParaRPr>
          </a:p>
        </p:txBody>
      </p:sp>
      <p:sp>
        <p:nvSpPr>
          <p:cNvPr id="6" name="Oval 5"/>
          <p:cNvSpPr/>
          <p:nvPr/>
        </p:nvSpPr>
        <p:spPr>
          <a:xfrm>
            <a:off x="1512213" y="3583580"/>
            <a:ext cx="1643074" cy="1428760"/>
          </a:xfrm>
          <a:prstGeom prst="ellipse">
            <a:avLst/>
          </a:prstGeom>
        </p:spPr>
        <p:style>
          <a:lnRef idx="2">
            <a:schemeClr val="accent6"/>
          </a:lnRef>
          <a:fillRef idx="1">
            <a:schemeClr val="lt1"/>
          </a:fillRef>
          <a:effectRef idx="0">
            <a:schemeClr val="accent6"/>
          </a:effectRef>
          <a:fontRef idx="minor">
            <a:schemeClr val="dk1"/>
          </a:fontRef>
        </p:style>
        <p:txBody>
          <a:bodyPr rtlCol="1" anchor="ctr"/>
          <a:lstStyle/>
          <a:p>
            <a:pPr algn="ct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rPr>
              <a:t>بیمار یا مصرف کننده</a:t>
            </a:r>
            <a:endPar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l"/>
            <a:r>
              <a:rPr lang="en-US" dirty="0"/>
              <a:t>Furosemide+ </a:t>
            </a:r>
            <a:r>
              <a:rPr lang="en-US" dirty="0" err="1"/>
              <a:t>omeprazol</a:t>
            </a:r>
            <a:r>
              <a:rPr lang="en-US" dirty="0"/>
              <a:t> :monitor Mg</a:t>
            </a:r>
          </a:p>
          <a:p>
            <a:pPr algn="l"/>
            <a:r>
              <a:rPr lang="en-US" dirty="0"/>
              <a:t>Furosemide + </a:t>
            </a:r>
            <a:r>
              <a:rPr lang="en-US" dirty="0" err="1"/>
              <a:t>ondansetrone</a:t>
            </a:r>
            <a:r>
              <a:rPr lang="en-US" dirty="0"/>
              <a:t>: monitor K</a:t>
            </a:r>
          </a:p>
          <a:p>
            <a:pPr algn="l"/>
            <a:r>
              <a:rPr lang="en-US" dirty="0"/>
              <a:t>Omeprazole + spironolactone: monitor Mg</a:t>
            </a:r>
          </a:p>
          <a:p>
            <a:pPr algn="l"/>
            <a:r>
              <a:rPr lang="en-US" dirty="0"/>
              <a:t>Diclofenac + </a:t>
            </a:r>
            <a:r>
              <a:rPr lang="en-US" dirty="0" err="1"/>
              <a:t>metoral:monitor</a:t>
            </a:r>
            <a:r>
              <a:rPr lang="en-US" dirty="0"/>
              <a:t> </a:t>
            </a:r>
            <a:r>
              <a:rPr lang="en-US" dirty="0" err="1"/>
              <a:t>Bp</a:t>
            </a:r>
            <a:endParaRPr lang="en-GB" dirty="0"/>
          </a:p>
          <a:p>
            <a:endParaRPr lang="fa-IR" dirty="0"/>
          </a:p>
        </p:txBody>
      </p:sp>
    </p:spTree>
    <p:extLst>
      <p:ext uri="{BB962C8B-B14F-4D97-AF65-F5344CB8AC3E}">
        <p14:creationId xmlns:p14="http://schemas.microsoft.com/office/powerpoint/2010/main" val="3459967525"/>
      </p:ext>
    </p:extLst>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400" dirty="0">
                <a:solidFill>
                  <a:srgbClr val="FF0000"/>
                </a:solidFill>
                <a:latin typeface="Verdana"/>
                <a:ea typeface="Times New Roman"/>
                <a:cs typeface="B Nazanin"/>
              </a:rPr>
              <a:t>نقص در </a:t>
            </a:r>
            <a:r>
              <a:rPr lang="en-US" sz="2400" dirty="0">
                <a:solidFill>
                  <a:srgbClr val="FF0000"/>
                </a:solidFill>
                <a:latin typeface="Verdana"/>
                <a:ea typeface="Times New Roman"/>
                <a:cs typeface="B Nazanin"/>
              </a:rPr>
              <a:t>Compliance</a:t>
            </a:r>
            <a:r>
              <a:rPr lang="fa-IR" sz="2400" dirty="0">
                <a:solidFill>
                  <a:srgbClr val="FF0000"/>
                </a:solidFill>
                <a:latin typeface="Verdana"/>
                <a:ea typeface="Times New Roman"/>
                <a:cs typeface="B Nazanin"/>
              </a:rPr>
              <a:t>بیمار </a:t>
            </a:r>
          </a:p>
        </p:txBody>
      </p:sp>
      <p:sp>
        <p:nvSpPr>
          <p:cNvPr id="3" name="Content Placeholder 2"/>
          <p:cNvSpPr>
            <a:spLocks noGrp="1"/>
          </p:cNvSpPr>
          <p:nvPr>
            <p:ph sz="quarter" idx="1"/>
          </p:nvPr>
        </p:nvSpPr>
        <p:spPr/>
        <p:txBody>
          <a:bodyPr/>
          <a:lstStyle/>
          <a:p>
            <a:pPr algn="just" rtl="1"/>
            <a:r>
              <a:rPr lang="fa-IR" dirty="0">
                <a:solidFill>
                  <a:schemeClr val="tx1"/>
                </a:solidFill>
                <a:latin typeface="Verdana"/>
                <a:ea typeface="Times New Roman"/>
                <a:cs typeface="B Nazanin"/>
              </a:rPr>
              <a:t>در صورتی که کلیه نکات مربوط به تجویز و تحویل دارو به درستی انجام شود ولی بیمار نسبت به شکل دارویی یا راه مصرف دارو همکاری مناسب ناشته باشد نیز اشتباه اتفاق افتاده است.</a:t>
            </a:r>
          </a:p>
          <a:p>
            <a:pPr algn="just" rtl="1"/>
            <a:r>
              <a:rPr lang="en-US" dirty="0">
                <a:solidFill>
                  <a:schemeClr val="tx1"/>
                </a:solidFill>
                <a:latin typeface="Verdana"/>
                <a:ea typeface="Times New Roman"/>
                <a:cs typeface="B Nazanin"/>
              </a:rPr>
              <a:t>Wrong route error </a:t>
            </a:r>
            <a:r>
              <a:rPr lang="fa-IR" dirty="0">
                <a:solidFill>
                  <a:schemeClr val="tx1"/>
                </a:solidFill>
                <a:latin typeface="Verdana"/>
                <a:ea typeface="Times New Roman"/>
                <a:cs typeface="B Nazanin"/>
              </a:rPr>
              <a:t>راه مصرف اشتباه </a:t>
            </a:r>
          </a:p>
          <a:p>
            <a:pPr algn="just" rtl="1"/>
            <a:r>
              <a:rPr lang="fa-IR" dirty="0">
                <a:solidFill>
                  <a:schemeClr val="tx1"/>
                </a:solidFill>
                <a:latin typeface="Verdana"/>
                <a:ea typeface="Times New Roman"/>
                <a:cs typeface="B Nazanin"/>
              </a:rPr>
              <a:t>تجویز دارو از راهی غیر از آنچه که در نسخه درج شده است</a:t>
            </a:r>
          </a:p>
          <a:p>
            <a:pPr algn="just" rtl="1"/>
            <a:r>
              <a:rPr lang="fa-IR" dirty="0">
                <a:solidFill>
                  <a:schemeClr val="tx1"/>
                </a:solidFill>
                <a:latin typeface="Verdana"/>
                <a:ea typeface="Times New Roman"/>
                <a:cs typeface="B Nazanin"/>
              </a:rPr>
              <a:t>چکاندن قطره چشمی درچشم راست به جای چشم چپ نیز در این دسته قرار می گیرد </a:t>
            </a:r>
          </a:p>
        </p:txBody>
      </p:sp>
    </p:spTree>
    <p:extLst>
      <p:ext uri="{BB962C8B-B14F-4D97-AF65-F5344CB8AC3E}">
        <p14:creationId xmlns:p14="http://schemas.microsoft.com/office/powerpoint/2010/main" val="1447049510"/>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2400" dirty="0">
                <a:solidFill>
                  <a:schemeClr val="tx1"/>
                </a:solidFill>
                <a:latin typeface="Verdana"/>
                <a:ea typeface="Times New Roman"/>
                <a:cs typeface="B Nazanin"/>
              </a:rPr>
              <a:t>علل وقوع اشتباهات دارو-پزشکی</a:t>
            </a:r>
          </a:p>
        </p:txBody>
      </p:sp>
      <p:sp>
        <p:nvSpPr>
          <p:cNvPr id="3" name="Content Placeholder 2"/>
          <p:cNvSpPr>
            <a:spLocks noGrp="1"/>
          </p:cNvSpPr>
          <p:nvPr>
            <p:ph sz="quarter" idx="1"/>
          </p:nvPr>
        </p:nvSpPr>
        <p:spPr/>
        <p:txBody>
          <a:bodyPr/>
          <a:lstStyle/>
          <a:p>
            <a:pPr algn="r" rtl="1"/>
            <a:r>
              <a:rPr lang="fa-IR" dirty="0">
                <a:solidFill>
                  <a:schemeClr val="tx1"/>
                </a:solidFill>
                <a:latin typeface="Verdana"/>
                <a:ea typeface="Times New Roman"/>
                <a:cs typeface="B Nazanin"/>
              </a:rPr>
              <a:t>دستخط </a:t>
            </a:r>
            <a:r>
              <a:rPr lang="fa-IR" dirty="0" smtClean="0">
                <a:solidFill>
                  <a:schemeClr val="tx1"/>
                </a:solidFill>
                <a:latin typeface="Verdana"/>
                <a:ea typeface="Times New Roman"/>
                <a:cs typeface="B Nazanin"/>
              </a:rPr>
              <a:t>نامناسب و ناخوانا بودن نسخه ها</a:t>
            </a:r>
            <a:endParaRPr lang="fa-IR" dirty="0">
              <a:solidFill>
                <a:schemeClr val="tx1"/>
              </a:solidFill>
              <a:latin typeface="Verdana"/>
              <a:ea typeface="Times New Roman"/>
              <a:cs typeface="B Nazanin"/>
            </a:endParaRPr>
          </a:p>
          <a:p>
            <a:pPr algn="just" rtl="1"/>
            <a:r>
              <a:rPr lang="fa-IR" dirty="0">
                <a:solidFill>
                  <a:schemeClr val="tx1"/>
                </a:solidFill>
                <a:latin typeface="Verdana"/>
                <a:ea typeface="Times New Roman"/>
                <a:cs typeface="B Nazanin"/>
              </a:rPr>
              <a:t>دست خط نامناسب را از جمله مواردي است كه افزايش اشتباهات و عوارض دارويي را در پي دارد و امروزه در دنيا توصيه شده كه نسخه نويسي كامپيوتري شود تا اشتباهات و عوارض دارويي كاهش يابد.</a:t>
            </a:r>
          </a:p>
          <a:p>
            <a:pPr algn="just" rtl="1"/>
            <a:r>
              <a:rPr lang="fa-IR" dirty="0">
                <a:solidFill>
                  <a:schemeClr val="tx1"/>
                </a:solidFill>
                <a:latin typeface="Verdana"/>
                <a:ea typeface="Times New Roman"/>
                <a:cs typeface="B Nazanin"/>
              </a:rPr>
              <a:t> در صورت ناخوانا بودن نسخه دارویی، پزشک داروساز باید با پزشک معالج تماس حاصل کند و از صحت داروی ارائه شده مطمئن شود.</a:t>
            </a:r>
            <a:endParaRPr lang="en-US" dirty="0">
              <a:solidFill>
                <a:schemeClr val="tx1"/>
              </a:solidFill>
              <a:latin typeface="Verdana"/>
              <a:ea typeface="Times New Roman"/>
              <a:cs typeface="B Nazanin"/>
            </a:endParaRPr>
          </a:p>
          <a:p>
            <a:pPr algn="just" rtl="1"/>
            <a:r>
              <a:rPr lang="fa-IR" dirty="0">
                <a:solidFill>
                  <a:schemeClr val="tx1"/>
                </a:solidFill>
                <a:latin typeface="Verdana"/>
                <a:ea typeface="Times New Roman"/>
                <a:cs typeface="B Nazanin"/>
              </a:rPr>
              <a:t>80 تا 90 درصد خطاهای انجام شده در داروخانه ها مربوط به بدخطی پزشک معالج است .</a:t>
            </a:r>
          </a:p>
          <a:p>
            <a:pPr algn="r" rtl="1"/>
            <a:endParaRPr lang="fa-IR" dirty="0"/>
          </a:p>
          <a:p>
            <a:pPr algn="r" rtl="1"/>
            <a:endParaRPr lang="fa-IR" b="1" dirty="0"/>
          </a:p>
          <a:p>
            <a:pPr algn="r" rtl="1"/>
            <a:endParaRPr lang="fa-IR" dirty="0"/>
          </a:p>
        </p:txBody>
      </p:sp>
    </p:spTree>
    <p:extLst>
      <p:ext uri="{BB962C8B-B14F-4D97-AF65-F5344CB8AC3E}">
        <p14:creationId xmlns:p14="http://schemas.microsoft.com/office/powerpoint/2010/main" val="404180260"/>
      </p:ext>
    </p:extLst>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9859" y="304800"/>
            <a:ext cx="7153141" cy="838200"/>
          </a:xfrm>
        </p:spPr>
        <p:txBody>
          <a:bodyPr/>
          <a:lstStyle/>
          <a:p>
            <a:pPr algn="ctr"/>
            <a:r>
              <a:rPr lang="fa-IR" sz="2400" dirty="0">
                <a:solidFill>
                  <a:schemeClr val="tx1"/>
                </a:solidFill>
                <a:latin typeface="Verdana"/>
                <a:ea typeface="Times New Roman"/>
                <a:cs typeface="B Nazanin"/>
              </a:rPr>
              <a:t>شبیه بودن نام فرآورده های دارویی از لحاظ نوشتاری و یا لفظی</a:t>
            </a:r>
          </a:p>
        </p:txBody>
      </p:sp>
      <p:sp>
        <p:nvSpPr>
          <p:cNvPr id="3" name="Content Placeholder 2"/>
          <p:cNvSpPr>
            <a:spLocks noGrp="1"/>
          </p:cNvSpPr>
          <p:nvPr>
            <p:ph sz="quarter" idx="1"/>
          </p:nvPr>
        </p:nvSpPr>
        <p:spPr>
          <a:xfrm>
            <a:off x="1752600" y="1395412"/>
            <a:ext cx="7010400" cy="5095539"/>
          </a:xfrm>
        </p:spPr>
        <p:txBody>
          <a:bodyPr/>
          <a:lstStyle/>
          <a:p>
            <a:pPr lvl="0" algn="ctr">
              <a:buNone/>
            </a:pPr>
            <a:r>
              <a:rPr lang="fa-IR" dirty="0">
                <a:solidFill>
                  <a:schemeClr val="tx1"/>
                </a:solidFill>
                <a:latin typeface="Verdana"/>
                <a:ea typeface="Times New Roman"/>
                <a:cs typeface="B Nazanin"/>
              </a:rPr>
              <a:t>آمپول ویتامین ب کمپلکس (اسوه)</a:t>
            </a:r>
            <a:endParaRPr lang="en-GB" dirty="0">
              <a:solidFill>
                <a:schemeClr val="tx1"/>
              </a:solidFill>
              <a:latin typeface="Verdana"/>
              <a:ea typeface="Times New Roman"/>
              <a:cs typeface="B Nazanin"/>
            </a:endParaRPr>
          </a:p>
          <a:p>
            <a:pPr lvl="0" algn="ctr">
              <a:buNone/>
            </a:pPr>
            <a:r>
              <a:rPr lang="fa-IR" dirty="0">
                <a:solidFill>
                  <a:schemeClr val="tx1"/>
                </a:solidFill>
                <a:latin typeface="Verdana"/>
                <a:ea typeface="Times New Roman"/>
                <a:cs typeface="B Nazanin"/>
              </a:rPr>
              <a:t>آمپول پرومتازین ( تهران شیمی )</a:t>
            </a:r>
            <a:endParaRPr lang="en-GB" dirty="0">
              <a:solidFill>
                <a:schemeClr val="tx1"/>
              </a:solidFill>
              <a:latin typeface="Verdana"/>
              <a:ea typeface="Times New Roman"/>
              <a:cs typeface="B Nazanin"/>
            </a:endParaRPr>
          </a:p>
          <a:p>
            <a:pPr lvl="0" algn="ctr">
              <a:buNone/>
            </a:pPr>
            <a:r>
              <a:rPr lang="fa-IR" dirty="0">
                <a:solidFill>
                  <a:schemeClr val="tx1"/>
                </a:solidFill>
                <a:latin typeface="Verdana"/>
                <a:ea typeface="Times New Roman"/>
                <a:cs typeface="B Nazanin"/>
              </a:rPr>
              <a:t>آمپول دگزامتازون    (  البرز دارو)</a:t>
            </a:r>
            <a:endParaRPr lang="en-GB" dirty="0">
              <a:solidFill>
                <a:schemeClr val="tx1"/>
              </a:solidFill>
              <a:latin typeface="Verdana"/>
              <a:ea typeface="Times New Roman"/>
              <a:cs typeface="B Nazanin"/>
            </a:endParaRPr>
          </a:p>
          <a:p>
            <a:pPr lvl="0" algn="ctr">
              <a:buNone/>
            </a:pPr>
            <a:r>
              <a:rPr lang="fa-IR" dirty="0">
                <a:solidFill>
                  <a:schemeClr val="tx1"/>
                </a:solidFill>
                <a:latin typeface="Verdana"/>
                <a:ea typeface="Times New Roman"/>
                <a:cs typeface="B Nazanin"/>
              </a:rPr>
              <a:t>ویتامین کا1(اسوه)</a:t>
            </a:r>
            <a:endParaRPr lang="en-GB" dirty="0">
              <a:solidFill>
                <a:schemeClr val="tx1"/>
              </a:solidFill>
              <a:latin typeface="Verdana"/>
              <a:ea typeface="Times New Roman"/>
              <a:cs typeface="B Nazanin"/>
            </a:endParaRPr>
          </a:p>
          <a:p>
            <a:pPr lvl="0" algn="ctr">
              <a:buNone/>
            </a:pPr>
            <a:r>
              <a:rPr lang="fa-IR" dirty="0">
                <a:solidFill>
                  <a:schemeClr val="tx1"/>
                </a:solidFill>
                <a:latin typeface="Verdana"/>
                <a:ea typeface="Times New Roman"/>
                <a:cs typeface="B Nazanin"/>
              </a:rPr>
              <a:t>ویتامین ایی(اسوه)</a:t>
            </a:r>
            <a:endParaRPr lang="en-GB" dirty="0">
              <a:solidFill>
                <a:schemeClr val="tx1"/>
              </a:solidFill>
              <a:latin typeface="Verdana"/>
              <a:ea typeface="Times New Roman"/>
              <a:cs typeface="B Nazanin"/>
            </a:endParaRPr>
          </a:p>
          <a:p>
            <a:pPr lvl="0" algn="ctr">
              <a:buNone/>
            </a:pPr>
            <a:r>
              <a:rPr lang="fa-IR" dirty="0">
                <a:solidFill>
                  <a:schemeClr val="tx1"/>
                </a:solidFill>
                <a:latin typeface="Verdana"/>
                <a:ea typeface="Times New Roman"/>
                <a:cs typeface="B Nazanin"/>
              </a:rPr>
              <a:t>آمپول دیکلوفناک (کیمیدارو)</a:t>
            </a:r>
            <a:endParaRPr lang="en-GB" dirty="0">
              <a:solidFill>
                <a:schemeClr val="tx1"/>
              </a:solidFill>
              <a:latin typeface="Verdana"/>
              <a:ea typeface="Times New Roman"/>
              <a:cs typeface="B Nazanin"/>
            </a:endParaRPr>
          </a:p>
          <a:p>
            <a:pPr lvl="0" algn="ctr">
              <a:buNone/>
            </a:pPr>
            <a:r>
              <a:rPr lang="fa-IR" dirty="0">
                <a:solidFill>
                  <a:schemeClr val="tx1"/>
                </a:solidFill>
                <a:latin typeface="Verdana"/>
                <a:ea typeface="Times New Roman"/>
                <a:cs typeface="B Nazanin"/>
              </a:rPr>
              <a:t>دی سیکلومین (تولید دارو)</a:t>
            </a:r>
            <a:endParaRPr lang="en-GB" dirty="0">
              <a:solidFill>
                <a:schemeClr val="tx1"/>
              </a:solidFill>
              <a:latin typeface="Verdana"/>
              <a:ea typeface="Times New Roman"/>
              <a:cs typeface="B Nazanin"/>
            </a:endParaRPr>
          </a:p>
          <a:p>
            <a:pPr lvl="0" algn="ctr">
              <a:buNone/>
            </a:pPr>
            <a:r>
              <a:rPr lang="fa-IR" dirty="0">
                <a:solidFill>
                  <a:schemeClr val="tx1"/>
                </a:solidFill>
                <a:latin typeface="Verdana"/>
                <a:ea typeface="Times New Roman"/>
                <a:cs typeface="B Nazanin"/>
              </a:rPr>
              <a:t> دوپامین (کاپسین تامین )</a:t>
            </a:r>
            <a:endParaRPr lang="en-GB" dirty="0">
              <a:solidFill>
                <a:schemeClr val="tx1"/>
              </a:solidFill>
              <a:latin typeface="Verdana"/>
              <a:ea typeface="Times New Roman"/>
              <a:cs typeface="B Nazanin"/>
            </a:endParaRPr>
          </a:p>
          <a:p>
            <a:pPr lvl="0" algn="ctr">
              <a:buNone/>
            </a:pPr>
            <a:r>
              <a:rPr lang="fa-IR" dirty="0">
                <a:solidFill>
                  <a:schemeClr val="tx1"/>
                </a:solidFill>
                <a:latin typeface="Verdana"/>
                <a:ea typeface="Times New Roman"/>
                <a:cs typeface="B Nazanin"/>
              </a:rPr>
              <a:t>گرانیسترون (کاپسین تامین )</a:t>
            </a:r>
            <a:endParaRPr lang="en-GB" dirty="0">
              <a:solidFill>
                <a:schemeClr val="tx1"/>
              </a:solidFill>
              <a:latin typeface="Verdana"/>
              <a:ea typeface="Times New Roman"/>
              <a:cs typeface="B Nazanin"/>
            </a:endParaRPr>
          </a:p>
          <a:p>
            <a:endParaRPr lang="fa-IR" dirty="0"/>
          </a:p>
        </p:txBody>
      </p:sp>
    </p:spTree>
    <p:extLst>
      <p:ext uri="{BB962C8B-B14F-4D97-AF65-F5344CB8AC3E}">
        <p14:creationId xmlns:p14="http://schemas.microsoft.com/office/powerpoint/2010/main" val="68697925"/>
      </p:ext>
    </p:extLst>
  </p:cSld>
  <p:clrMapOvr>
    <a:masterClrMapping/>
  </p:clrMapOvr>
  <p:transition>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4420" y="523741"/>
            <a:ext cx="7010400" cy="532327"/>
          </a:xfrm>
        </p:spPr>
        <p:txBody>
          <a:bodyPr>
            <a:normAutofit fontScale="90000"/>
          </a:bodyPr>
          <a:lstStyle/>
          <a:p>
            <a:pPr marL="457200" indent="-457200" algn="r">
              <a:buFont typeface="Arial" panose="020B0604020202020204" pitchFamily="34" charset="0"/>
              <a:buChar char="•"/>
            </a:pPr>
            <a:r>
              <a:rPr lang="fa-IR" sz="2400" dirty="0">
                <a:solidFill>
                  <a:schemeClr val="tx1"/>
                </a:solidFill>
                <a:latin typeface="Verdana"/>
                <a:ea typeface="Times New Roman"/>
                <a:cs typeface="B Nazanin"/>
              </a:rPr>
              <a:t>استفاده از اختصارات در نسخ</a:t>
            </a:r>
            <a:r>
              <a:rPr lang="fa-IR" dirty="0">
                <a:solidFill>
                  <a:prstClr val="black"/>
                </a:solidFill>
                <a:cs typeface="Arial"/>
              </a:rPr>
              <a:t/>
            </a:r>
            <a:br>
              <a:rPr lang="fa-IR" dirty="0">
                <a:solidFill>
                  <a:prstClr val="black"/>
                </a:solidFill>
                <a:cs typeface="Arial"/>
              </a:rPr>
            </a:br>
            <a:endParaRPr lang="fa-IR" dirty="0"/>
          </a:p>
        </p:txBody>
      </p:sp>
      <p:sp>
        <p:nvSpPr>
          <p:cNvPr id="3" name="Content Placeholder 2"/>
          <p:cNvSpPr>
            <a:spLocks noGrp="1"/>
          </p:cNvSpPr>
          <p:nvPr>
            <p:ph sz="quarter" idx="1"/>
          </p:nvPr>
        </p:nvSpPr>
        <p:spPr/>
        <p:txBody>
          <a:bodyPr/>
          <a:lstStyle/>
          <a:p>
            <a:pPr marL="0" lvl="0" indent="0" algn="r" rtl="1">
              <a:lnSpc>
                <a:spcPct val="90000"/>
              </a:lnSpc>
              <a:buClr>
                <a:srgbClr val="EEC85E"/>
              </a:buClr>
              <a:buSzPct val="70000"/>
              <a:buNone/>
              <a:defRPr/>
            </a:pPr>
            <a:r>
              <a:rPr lang="fa-IR" dirty="0">
                <a:solidFill>
                  <a:schemeClr val="tx1"/>
                </a:solidFill>
                <a:latin typeface="Verdana"/>
                <a:ea typeface="Times New Roman"/>
                <a:cs typeface="B Nazanin"/>
              </a:rPr>
              <a:t>از حرف </a:t>
            </a:r>
            <a:r>
              <a:rPr lang="en-US" dirty="0">
                <a:solidFill>
                  <a:schemeClr val="tx1"/>
                </a:solidFill>
                <a:latin typeface="Verdana"/>
                <a:ea typeface="Times New Roman"/>
                <a:cs typeface="B Nazanin"/>
              </a:rPr>
              <a:t>U</a:t>
            </a:r>
            <a:r>
              <a:rPr lang="fa-IR" dirty="0">
                <a:solidFill>
                  <a:schemeClr val="tx1"/>
                </a:solidFill>
                <a:latin typeface="Verdana"/>
                <a:ea typeface="Times New Roman"/>
                <a:cs typeface="B Nazanin"/>
              </a:rPr>
              <a:t> بعنوان  مخفف </a:t>
            </a:r>
            <a:r>
              <a:rPr lang="en-US" dirty="0">
                <a:solidFill>
                  <a:schemeClr val="tx1"/>
                </a:solidFill>
                <a:latin typeface="Verdana"/>
                <a:ea typeface="Times New Roman"/>
                <a:cs typeface="B Nazanin"/>
              </a:rPr>
              <a:t>unit</a:t>
            </a:r>
            <a:r>
              <a:rPr lang="fa-IR" dirty="0">
                <a:solidFill>
                  <a:schemeClr val="tx1"/>
                </a:solidFill>
                <a:latin typeface="Verdana"/>
                <a:ea typeface="Times New Roman"/>
                <a:cs typeface="B Nazanin"/>
              </a:rPr>
              <a:t> استفاده نکنید زیرا ممکنست با </a:t>
            </a:r>
            <a:r>
              <a:rPr lang="en-US" dirty="0">
                <a:solidFill>
                  <a:schemeClr val="tx1"/>
                </a:solidFill>
                <a:latin typeface="Verdana"/>
                <a:ea typeface="Times New Roman"/>
                <a:cs typeface="B Nazanin"/>
              </a:rPr>
              <a:t>O</a:t>
            </a:r>
            <a:r>
              <a:rPr lang="fa-IR" dirty="0">
                <a:solidFill>
                  <a:schemeClr val="tx1"/>
                </a:solidFill>
                <a:latin typeface="Verdana"/>
                <a:ea typeface="Times New Roman"/>
                <a:cs typeface="B Nazanin"/>
              </a:rPr>
              <a:t>یا</a:t>
            </a:r>
            <a:r>
              <a:rPr lang="en-US" dirty="0">
                <a:solidFill>
                  <a:schemeClr val="tx1"/>
                </a:solidFill>
                <a:latin typeface="Verdana"/>
                <a:ea typeface="Times New Roman"/>
                <a:cs typeface="B Nazanin"/>
              </a:rPr>
              <a:t>4 </a:t>
            </a:r>
            <a:r>
              <a:rPr lang="fa-IR" dirty="0">
                <a:solidFill>
                  <a:schemeClr val="tx1"/>
                </a:solidFill>
                <a:latin typeface="Verdana"/>
                <a:ea typeface="Times New Roman"/>
                <a:cs typeface="B Nazanin"/>
              </a:rPr>
              <a:t>اشتباه شود</a:t>
            </a:r>
          </a:p>
          <a:p>
            <a:pPr marL="0" lvl="0" indent="0" algn="r" rtl="1">
              <a:lnSpc>
                <a:spcPct val="90000"/>
              </a:lnSpc>
              <a:buClr>
                <a:srgbClr val="EEC85E"/>
              </a:buClr>
              <a:buSzPct val="70000"/>
              <a:buNone/>
              <a:defRPr/>
            </a:pPr>
            <a:r>
              <a:rPr lang="fa-IR" dirty="0">
                <a:solidFill>
                  <a:schemeClr val="tx1"/>
                </a:solidFill>
                <a:latin typeface="Verdana"/>
                <a:ea typeface="Times New Roman"/>
                <a:cs typeface="B Nazanin"/>
              </a:rPr>
              <a:t>اعداد اعشاری رابتنهائی با نقطه(بجای ممیز) همچون </a:t>
            </a:r>
            <a:r>
              <a:rPr lang="en-US" dirty="0">
                <a:solidFill>
                  <a:schemeClr val="tx1"/>
                </a:solidFill>
                <a:latin typeface="Verdana"/>
                <a:ea typeface="Times New Roman"/>
                <a:cs typeface="B Nazanin"/>
              </a:rPr>
              <a:t>.5 </a:t>
            </a:r>
            <a:r>
              <a:rPr lang="fa-IR" dirty="0">
                <a:solidFill>
                  <a:schemeClr val="tx1"/>
                </a:solidFill>
                <a:latin typeface="Verdana"/>
                <a:ea typeface="Times New Roman"/>
                <a:cs typeface="B Nazanin"/>
              </a:rPr>
              <a:t> نشان ندهید زیرا اگر نقطه جلب توجه نکند ممکنست با دوز 10 برابر اشتباه شود وباید بصورت </a:t>
            </a:r>
            <a:r>
              <a:rPr lang="en-US" dirty="0">
                <a:solidFill>
                  <a:schemeClr val="tx1"/>
                </a:solidFill>
                <a:latin typeface="Verdana"/>
                <a:ea typeface="Times New Roman"/>
                <a:cs typeface="B Nazanin"/>
              </a:rPr>
              <a:t>0.5</a:t>
            </a:r>
            <a:r>
              <a:rPr lang="fa-IR" dirty="0">
                <a:solidFill>
                  <a:schemeClr val="tx1"/>
                </a:solidFill>
                <a:latin typeface="Verdana"/>
                <a:ea typeface="Times New Roman"/>
                <a:cs typeface="B Nazanin"/>
              </a:rPr>
              <a:t> نوشته شود مانند هالوپریدول </a:t>
            </a:r>
            <a:r>
              <a:rPr lang="en-US" dirty="0">
                <a:solidFill>
                  <a:schemeClr val="tx1"/>
                </a:solidFill>
                <a:latin typeface="Verdana"/>
                <a:ea typeface="Times New Roman"/>
                <a:cs typeface="B Nazanin"/>
              </a:rPr>
              <a:t>5</a:t>
            </a:r>
            <a:r>
              <a:rPr lang="fa-IR" dirty="0">
                <a:solidFill>
                  <a:schemeClr val="tx1"/>
                </a:solidFill>
                <a:latin typeface="Verdana"/>
                <a:ea typeface="Times New Roman"/>
                <a:cs typeface="B Nazanin"/>
              </a:rPr>
              <a:t>و</a:t>
            </a:r>
            <a:r>
              <a:rPr lang="en-US" dirty="0">
                <a:solidFill>
                  <a:schemeClr val="tx1"/>
                </a:solidFill>
                <a:latin typeface="Verdana"/>
                <a:ea typeface="Times New Roman"/>
                <a:cs typeface="B Nazanin"/>
              </a:rPr>
              <a:t>,0.5</a:t>
            </a:r>
            <a:endParaRPr lang="fa-IR" dirty="0">
              <a:solidFill>
                <a:schemeClr val="tx1"/>
              </a:solidFill>
              <a:latin typeface="Verdana"/>
              <a:ea typeface="Times New Roman"/>
              <a:cs typeface="B Nazanin"/>
            </a:endParaRPr>
          </a:p>
          <a:p>
            <a:pPr marL="0" lvl="0" indent="0" algn="r" rtl="1">
              <a:lnSpc>
                <a:spcPct val="90000"/>
              </a:lnSpc>
              <a:buClr>
                <a:srgbClr val="EEC85E"/>
              </a:buClr>
              <a:buSzPct val="70000"/>
              <a:buNone/>
              <a:defRPr/>
            </a:pPr>
            <a:r>
              <a:rPr lang="fa-IR" dirty="0">
                <a:solidFill>
                  <a:schemeClr val="tx1"/>
                </a:solidFill>
                <a:latin typeface="Verdana"/>
                <a:ea typeface="Times New Roman"/>
                <a:cs typeface="B Nazanin"/>
              </a:rPr>
              <a:t>هرگز نقطه اعشاری یا صفر را بعداز اعداد صحیح قرار ندهید مانند </a:t>
            </a:r>
            <a:r>
              <a:rPr lang="en-US" dirty="0">
                <a:solidFill>
                  <a:schemeClr val="tx1"/>
                </a:solidFill>
                <a:latin typeface="Verdana"/>
                <a:ea typeface="Times New Roman"/>
                <a:cs typeface="B Nazanin"/>
              </a:rPr>
              <a:t>2.0</a:t>
            </a:r>
            <a:r>
              <a:rPr lang="fa-IR" dirty="0">
                <a:solidFill>
                  <a:schemeClr val="tx1"/>
                </a:solidFill>
                <a:latin typeface="Verdana"/>
                <a:ea typeface="Times New Roman"/>
                <a:cs typeface="B Nazanin"/>
              </a:rPr>
              <a:t> بلکه باید بصورت </a:t>
            </a:r>
            <a:r>
              <a:rPr lang="en-US" dirty="0">
                <a:solidFill>
                  <a:schemeClr val="tx1"/>
                </a:solidFill>
                <a:latin typeface="Verdana"/>
                <a:ea typeface="Times New Roman"/>
                <a:cs typeface="B Nazanin"/>
              </a:rPr>
              <a:t>2</a:t>
            </a:r>
            <a:r>
              <a:rPr lang="fa-IR" dirty="0">
                <a:solidFill>
                  <a:schemeClr val="tx1"/>
                </a:solidFill>
                <a:latin typeface="Verdana"/>
                <a:ea typeface="Times New Roman"/>
                <a:cs typeface="B Nazanin"/>
              </a:rPr>
              <a:t>نوشته شود زیرا اگر نقطه اعشاری جلب توجه نکند ممکنست با دوز 10 برابراشتباه شود .عدم استفاده از صفر قبل از ممیز باعث اشتباه ممیز با عدد یک میگردد</a:t>
            </a:r>
            <a:r>
              <a:rPr lang="fa-IR" dirty="0" smtClean="0">
                <a:solidFill>
                  <a:schemeClr val="tx1"/>
                </a:solidFill>
                <a:latin typeface="Verdana"/>
                <a:ea typeface="Times New Roman"/>
                <a:cs typeface="B Nazanin"/>
              </a:rPr>
              <a:t>.</a:t>
            </a:r>
          </a:p>
          <a:p>
            <a:pPr algn="r" rtl="1">
              <a:lnSpc>
                <a:spcPct val="90000"/>
              </a:lnSpc>
              <a:buClr>
                <a:srgbClr val="EEC85E"/>
              </a:buClr>
              <a:buSzPct val="70000"/>
              <a:defRPr/>
            </a:pPr>
            <a:r>
              <a:rPr lang="fa-IR" dirty="0">
                <a:solidFill>
                  <a:schemeClr val="tx1"/>
                </a:solidFill>
                <a:latin typeface="Verdana"/>
                <a:ea typeface="Times New Roman"/>
                <a:cs typeface="B Nazanin"/>
              </a:rPr>
              <a:t> </a:t>
            </a:r>
            <a:r>
              <a:rPr lang="fa-IR" dirty="0" smtClean="0">
                <a:solidFill>
                  <a:schemeClr val="tx1"/>
                </a:solidFill>
                <a:latin typeface="Verdana"/>
                <a:ea typeface="Times New Roman"/>
                <a:cs typeface="B Nazanin"/>
              </a:rPr>
              <a:t>واضح ومشخص نبودن دستورات دارویی</a:t>
            </a:r>
          </a:p>
          <a:p>
            <a:pPr algn="r" rtl="1">
              <a:lnSpc>
                <a:spcPct val="90000"/>
              </a:lnSpc>
              <a:buClr>
                <a:srgbClr val="EEC85E"/>
              </a:buClr>
              <a:buSzPct val="70000"/>
              <a:defRPr/>
            </a:pPr>
            <a:r>
              <a:rPr lang="fa-IR" dirty="0" smtClean="0">
                <a:solidFill>
                  <a:schemeClr val="tx1"/>
                </a:solidFill>
                <a:latin typeface="Verdana"/>
                <a:ea typeface="Times New Roman"/>
                <a:cs typeface="B Nazanin"/>
              </a:rPr>
              <a:t>عدم نوشتن تعداد داروی تجویز شده</a:t>
            </a:r>
          </a:p>
          <a:p>
            <a:pPr algn="r" rtl="1">
              <a:lnSpc>
                <a:spcPct val="90000"/>
              </a:lnSpc>
              <a:buClr>
                <a:srgbClr val="EEC85E"/>
              </a:buClr>
              <a:buSzPct val="70000"/>
              <a:defRPr/>
            </a:pPr>
            <a:r>
              <a:rPr lang="fa-IR" dirty="0" smtClean="0">
                <a:solidFill>
                  <a:schemeClr val="tx1"/>
                </a:solidFill>
                <a:latin typeface="Verdana"/>
                <a:ea typeface="Times New Roman"/>
                <a:cs typeface="B Nazanin"/>
              </a:rPr>
              <a:t>محاسبه ناصحیح دارو </a:t>
            </a:r>
            <a:endParaRPr lang="fa-IR" dirty="0">
              <a:solidFill>
                <a:schemeClr val="tx1"/>
              </a:solidFill>
              <a:latin typeface="Verdana"/>
              <a:ea typeface="Times New Roman"/>
              <a:cs typeface="B Nazanin"/>
            </a:endParaRPr>
          </a:p>
          <a:p>
            <a:pPr algn="r" rtl="1"/>
            <a:endParaRPr lang="fa-IR" dirty="0"/>
          </a:p>
        </p:txBody>
      </p:sp>
    </p:spTree>
    <p:extLst>
      <p:ext uri="{BB962C8B-B14F-4D97-AF65-F5344CB8AC3E}">
        <p14:creationId xmlns:p14="http://schemas.microsoft.com/office/powerpoint/2010/main" val="1173601772"/>
      </p:ext>
    </p:extLst>
  </p:cSld>
  <p:clrMapOvr>
    <a:masterClrMapping/>
  </p:clrMapOvr>
  <p:transition>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z="2400" dirty="0">
                <a:solidFill>
                  <a:srgbClr val="FF0000"/>
                </a:solidFill>
                <a:latin typeface="Verdana"/>
                <a:ea typeface="Times New Roman"/>
                <a:cs typeface="B Nazanin"/>
              </a:rPr>
              <a:t>نقص در عملکرد تجهیزات پزشکی</a:t>
            </a:r>
          </a:p>
        </p:txBody>
      </p:sp>
      <p:sp>
        <p:nvSpPr>
          <p:cNvPr id="3" name="Content Placeholder 2"/>
          <p:cNvSpPr>
            <a:spLocks noGrp="1"/>
          </p:cNvSpPr>
          <p:nvPr>
            <p:ph sz="quarter" idx="1"/>
          </p:nvPr>
        </p:nvSpPr>
        <p:spPr/>
        <p:txBody>
          <a:bodyPr/>
          <a:lstStyle/>
          <a:p>
            <a:pPr lvl="0" algn="just" rtl="1"/>
            <a:r>
              <a:rPr lang="fa-IR" dirty="0">
                <a:solidFill>
                  <a:schemeClr val="tx1"/>
                </a:solidFill>
                <a:latin typeface="Verdana"/>
                <a:ea typeface="Times New Roman"/>
                <a:cs typeface="B Nazanin"/>
              </a:rPr>
              <a:t>به عنوان مثال می توان به بروز اشکالاتی در بعضی از شماره سری ساخت های انسولین </a:t>
            </a:r>
            <a:r>
              <a:rPr lang="en-US" dirty="0">
                <a:solidFill>
                  <a:schemeClr val="tx1"/>
                </a:solidFill>
                <a:latin typeface="Verdana"/>
                <a:ea typeface="Times New Roman"/>
                <a:cs typeface="B Nazanin"/>
              </a:rPr>
              <a:t>pen</a:t>
            </a:r>
            <a:r>
              <a:rPr lang="fa-IR" dirty="0">
                <a:solidFill>
                  <a:schemeClr val="tx1"/>
                </a:solidFill>
                <a:latin typeface="Verdana"/>
                <a:ea typeface="Times New Roman"/>
                <a:cs typeface="B Nazanin"/>
              </a:rPr>
              <a:t> و نشت انسولین از آن اشاره نمود که منجر به دریافت دوز نامناسب از دارو توسط بیمار و بروز کتوزیس در دو بیمار دریافت کننده انسولین گلارژین گردید</a:t>
            </a:r>
            <a:r>
              <a:rPr lang="fa-IR" dirty="0">
                <a:solidFill>
                  <a:prstClr val="black"/>
                </a:solidFill>
              </a:rPr>
              <a:t>.</a:t>
            </a:r>
          </a:p>
          <a:p>
            <a:pPr lvl="0" algn="just" rtl="1"/>
            <a:endParaRPr lang="en-GB" dirty="0">
              <a:solidFill>
                <a:prstClr val="black"/>
              </a:solidFill>
            </a:endParaRPr>
          </a:p>
          <a:p>
            <a:pPr algn="just" rtl="1"/>
            <a:endParaRPr lang="fa-IR" dirty="0"/>
          </a:p>
          <a:p>
            <a:pPr algn="just" rtl="1"/>
            <a:endParaRPr lang="fa-IR" dirty="0"/>
          </a:p>
        </p:txBody>
      </p:sp>
    </p:spTree>
    <p:extLst>
      <p:ext uri="{BB962C8B-B14F-4D97-AF65-F5344CB8AC3E}">
        <p14:creationId xmlns:p14="http://schemas.microsoft.com/office/powerpoint/2010/main" val="2790525194"/>
      </p:ext>
    </p:extLst>
  </p:cSld>
  <p:clrMapOvr>
    <a:masterClrMapping/>
  </p:clrMapOvr>
  <p:transition>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799"/>
            <a:ext cx="7010400" cy="2489915"/>
          </a:xfrm>
        </p:spPr>
        <p:txBody>
          <a:bodyPr/>
          <a:lstStyle/>
          <a:p>
            <a:pPr algn="r"/>
            <a:r>
              <a:rPr lang="fa-IR" sz="2400" dirty="0">
                <a:solidFill>
                  <a:srgbClr val="FF0000"/>
                </a:solidFill>
                <a:latin typeface="Verdana"/>
                <a:ea typeface="Times New Roman"/>
                <a:cs typeface="B Nazanin"/>
              </a:rPr>
              <a:t>بمنظور كاهش و يا حذف احتمال بروز اتفاقات ناخواسته دارويي درمرحله پذيرش بيمار (از منزل ) به بيمارستان، انتقال بين و يا داخل بيمارستاني و ترخيص بيمار از بيمارستان رعايت موارد ذيل ضروري </a:t>
            </a:r>
            <a:r>
              <a:rPr lang="fa-IR" sz="2400" dirty="0" smtClean="0">
                <a:solidFill>
                  <a:srgbClr val="FF0000"/>
                </a:solidFill>
                <a:latin typeface="Verdana"/>
                <a:ea typeface="Times New Roman"/>
                <a:cs typeface="B Nazanin"/>
              </a:rPr>
              <a:t>است</a:t>
            </a:r>
            <a:br>
              <a:rPr lang="fa-IR" sz="2400" dirty="0" smtClean="0">
                <a:solidFill>
                  <a:srgbClr val="FF0000"/>
                </a:solidFill>
                <a:latin typeface="Verdana"/>
                <a:ea typeface="Times New Roman"/>
                <a:cs typeface="B Nazanin"/>
              </a:rPr>
            </a:br>
            <a:endParaRPr lang="fa-IR" sz="2400" dirty="0">
              <a:solidFill>
                <a:srgbClr val="FF0000"/>
              </a:solidFill>
              <a:latin typeface="Verdana"/>
              <a:ea typeface="Times New Roman"/>
              <a:cs typeface="B Nazanin"/>
            </a:endParaRPr>
          </a:p>
        </p:txBody>
      </p:sp>
      <p:sp>
        <p:nvSpPr>
          <p:cNvPr id="3" name="Content Placeholder 2"/>
          <p:cNvSpPr>
            <a:spLocks noGrp="1"/>
          </p:cNvSpPr>
          <p:nvPr>
            <p:ph sz="quarter" idx="1"/>
          </p:nvPr>
        </p:nvSpPr>
        <p:spPr>
          <a:xfrm>
            <a:off x="1855630" y="2794714"/>
            <a:ext cx="7010400" cy="4572000"/>
          </a:xfrm>
        </p:spPr>
        <p:txBody>
          <a:bodyPr/>
          <a:lstStyle/>
          <a:p>
            <a:pPr algn="just" rtl="1"/>
            <a:r>
              <a:rPr lang="fa-IR" dirty="0" smtClean="0">
                <a:solidFill>
                  <a:schemeClr val="tx1"/>
                </a:solidFill>
                <a:latin typeface="Verdana"/>
                <a:ea typeface="Times New Roman"/>
                <a:cs typeface="B Nazanin"/>
              </a:rPr>
              <a:t>1</a:t>
            </a:r>
            <a:r>
              <a:rPr lang="fa-IR" dirty="0">
                <a:solidFill>
                  <a:schemeClr val="tx1"/>
                </a:solidFill>
                <a:latin typeface="Verdana"/>
                <a:ea typeface="Times New Roman"/>
                <a:cs typeface="B Nazanin"/>
              </a:rPr>
              <a:t>) در </a:t>
            </a:r>
            <a:r>
              <a:rPr lang="fa-IR" dirty="0" smtClean="0">
                <a:solidFill>
                  <a:schemeClr val="tx1"/>
                </a:solidFill>
                <a:latin typeface="Verdana"/>
                <a:ea typeface="Times New Roman"/>
                <a:cs typeface="B Nazanin"/>
              </a:rPr>
              <a:t>هنگام </a:t>
            </a:r>
            <a:r>
              <a:rPr lang="fa-IR" dirty="0">
                <a:solidFill>
                  <a:schemeClr val="tx1"/>
                </a:solidFill>
                <a:latin typeface="Verdana"/>
                <a:ea typeface="Times New Roman"/>
                <a:cs typeface="B Nazanin"/>
              </a:rPr>
              <a:t>پذيرش بيمار، انتقال داخل و بين بيمارستاني</a:t>
            </a:r>
          </a:p>
          <a:p>
            <a:pPr algn="just" rtl="1"/>
            <a:r>
              <a:rPr lang="fa-IR" dirty="0">
                <a:solidFill>
                  <a:schemeClr val="tx1"/>
                </a:solidFill>
                <a:latin typeface="Verdana"/>
                <a:ea typeface="Times New Roman"/>
                <a:cs typeface="B Nazanin"/>
              </a:rPr>
              <a:t>بررسي كليه داروهاي مورد استفاده بيماردر منزل و بررسي نسخه اوليه در صورت وجود هر گونه ابهام </a:t>
            </a:r>
          </a:p>
          <a:p>
            <a:pPr algn="just" rtl="1"/>
            <a:r>
              <a:rPr lang="fa-IR" dirty="0">
                <a:solidFill>
                  <a:schemeClr val="tx1"/>
                </a:solidFill>
                <a:latin typeface="Verdana"/>
                <a:ea typeface="Times New Roman"/>
                <a:cs typeface="B Nazanin"/>
              </a:rPr>
              <a:t>تطبيق داروهاي جديد تجويز شده به بيمار با ساير داروهاي مورد مصرف بيمار به لحاظ وجود هر گونه واكنش هاي متقابل دارويي</a:t>
            </a:r>
          </a:p>
          <a:p>
            <a:pPr algn="just" rtl="1"/>
            <a:r>
              <a:rPr lang="fa-IR" dirty="0">
                <a:solidFill>
                  <a:schemeClr val="tx1"/>
                </a:solidFill>
                <a:latin typeface="Verdana"/>
                <a:ea typeface="Times New Roman"/>
                <a:cs typeface="B Nazanin"/>
              </a:rPr>
              <a:t>تماس تلفني از بخش مبدا به بخش مقصد در هنگام انتقال داخل و بين بيمارستاني و مطلع شدن از وضعيت جسماني و رواني بيمار در صورت نياز</a:t>
            </a:r>
          </a:p>
          <a:p>
            <a:pPr algn="just" rtl="1"/>
            <a:endParaRPr lang="fa-IR" dirty="0"/>
          </a:p>
        </p:txBody>
      </p:sp>
    </p:spTree>
    <p:extLst>
      <p:ext uri="{BB962C8B-B14F-4D97-AF65-F5344CB8AC3E}">
        <p14:creationId xmlns:p14="http://schemas.microsoft.com/office/powerpoint/2010/main" val="3776756318"/>
      </p:ext>
    </p:extLst>
  </p:cSld>
  <p:clrMapOvr>
    <a:masterClrMapping/>
  </p:clrMapOvr>
  <p:transition>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در </a:t>
            </a:r>
            <a:r>
              <a:rPr lang="fa-IR" dirty="0"/>
              <a:t>هنگام ترخيص بيمار به منزل</a:t>
            </a:r>
          </a:p>
        </p:txBody>
      </p:sp>
      <p:sp>
        <p:nvSpPr>
          <p:cNvPr id="3" name="Content Placeholder 2"/>
          <p:cNvSpPr>
            <a:spLocks noGrp="1"/>
          </p:cNvSpPr>
          <p:nvPr>
            <p:ph sz="quarter" idx="1"/>
          </p:nvPr>
        </p:nvSpPr>
        <p:spPr/>
        <p:txBody>
          <a:bodyPr/>
          <a:lstStyle/>
          <a:p>
            <a:pPr algn="r" rtl="1"/>
            <a:r>
              <a:rPr lang="fa-IR" dirty="0">
                <a:solidFill>
                  <a:schemeClr val="tx1"/>
                </a:solidFill>
                <a:latin typeface="Verdana"/>
                <a:ea typeface="Times New Roman"/>
                <a:cs typeface="B Nazanin"/>
              </a:rPr>
              <a:t>تطبيق كليه داروهاي مورد مصرف بيمار در منزل با داروهاي جديد تجويز شده</a:t>
            </a:r>
          </a:p>
          <a:p>
            <a:pPr algn="r" rtl="1"/>
            <a:r>
              <a:rPr lang="fa-IR" dirty="0">
                <a:solidFill>
                  <a:schemeClr val="tx1"/>
                </a:solidFill>
                <a:latin typeface="Verdana"/>
                <a:ea typeface="Times New Roman"/>
                <a:cs typeface="B Nazanin"/>
              </a:rPr>
              <a:t>توضيح دقيق دستورات دارويي براي بيمار و در </a:t>
            </a:r>
            <a:r>
              <a:rPr lang="fa-IR" dirty="0" smtClean="0">
                <a:solidFill>
                  <a:schemeClr val="tx1"/>
                </a:solidFill>
                <a:latin typeface="Verdana"/>
                <a:ea typeface="Times New Roman"/>
                <a:cs typeface="B Nazanin"/>
              </a:rPr>
              <a:t>صورت</a:t>
            </a:r>
            <a:r>
              <a:rPr lang="en-US" dirty="0" smtClean="0">
                <a:solidFill>
                  <a:schemeClr val="tx1"/>
                </a:solidFill>
                <a:latin typeface="Verdana"/>
                <a:ea typeface="Times New Roman"/>
                <a:cs typeface="B Nazanin"/>
              </a:rPr>
              <a:t> </a:t>
            </a:r>
            <a:r>
              <a:rPr lang="fa-IR" dirty="0">
                <a:solidFill>
                  <a:schemeClr val="tx1"/>
                </a:solidFill>
                <a:latin typeface="Verdana"/>
                <a:ea typeface="Times New Roman"/>
                <a:cs typeface="B Nazanin"/>
              </a:rPr>
              <a:t>لزوم ارائه دستورات به صورت كتبي</a:t>
            </a:r>
          </a:p>
        </p:txBody>
      </p:sp>
    </p:spTree>
    <p:extLst>
      <p:ext uri="{BB962C8B-B14F-4D97-AF65-F5344CB8AC3E}">
        <p14:creationId xmlns:p14="http://schemas.microsoft.com/office/powerpoint/2010/main" val="2766375018"/>
      </p:ext>
    </p:extLst>
  </p:cSld>
  <p:clrMapOvr>
    <a:masterClrMapping/>
  </p:clrMapOvr>
  <p:transition>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pPr algn="ctr">
              <a:buNone/>
            </a:pPr>
            <a:r>
              <a:rPr lang="fa-IR" sz="8000" dirty="0" smtClean="0"/>
              <a:t>سپاس از توجه شما</a:t>
            </a:r>
            <a:endParaRPr lang="en-US" sz="8000" dirty="0"/>
          </a:p>
        </p:txBody>
      </p:sp>
    </p:spTree>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304799"/>
            <a:ext cx="7010400" cy="1742941"/>
          </a:xfrm>
        </p:spPr>
        <p:txBody>
          <a:bodyPr/>
          <a:lstStyle/>
          <a:p>
            <a:pPr algn="r" rtl="0"/>
            <a:r>
              <a:rPr lang="fa-IR" sz="2400" dirty="0">
                <a:solidFill>
                  <a:srgbClr val="FF0000"/>
                </a:solidFill>
                <a:latin typeface="Verdana"/>
                <a:ea typeface="Times New Roman"/>
                <a:cs typeface="B Nazanin"/>
              </a:rPr>
              <a:t>فقدان اطلاعات كافي مرتبط به مشخصات بيمار از عوامل خطرزا در وقوع حوادث ناخواسته دارويي مي باشد.</a:t>
            </a:r>
          </a:p>
        </p:txBody>
      </p:sp>
      <p:sp>
        <p:nvSpPr>
          <p:cNvPr id="3" name="Content Placeholder 2"/>
          <p:cNvSpPr>
            <a:spLocks noGrp="1"/>
          </p:cNvSpPr>
          <p:nvPr>
            <p:ph sz="quarter" idx="1"/>
          </p:nvPr>
        </p:nvSpPr>
        <p:spPr>
          <a:xfrm>
            <a:off x="1752600" y="1841679"/>
            <a:ext cx="7010400" cy="4125734"/>
          </a:xfrm>
        </p:spPr>
        <p:txBody>
          <a:bodyPr/>
          <a:lstStyle/>
          <a:p>
            <a:pPr algn="r" rtl="1">
              <a:buNone/>
            </a:pPr>
            <a:r>
              <a:rPr lang="fa-IR" dirty="0">
                <a:solidFill>
                  <a:schemeClr val="tx1"/>
                </a:solidFill>
                <a:latin typeface="Verdana"/>
                <a:ea typeface="Times New Roman"/>
                <a:cs typeface="B Nazanin"/>
              </a:rPr>
              <a:t>تاريخچه صحيح دارويي</a:t>
            </a:r>
          </a:p>
          <a:p>
            <a:pPr algn="r" rtl="1">
              <a:buNone/>
            </a:pPr>
            <a:r>
              <a:rPr lang="fa-IR" dirty="0">
                <a:solidFill>
                  <a:schemeClr val="tx1"/>
                </a:solidFill>
                <a:latin typeface="Verdana"/>
                <a:ea typeface="Times New Roman"/>
                <a:cs typeface="B Nazanin"/>
              </a:rPr>
              <a:t>- داروهاي مصرفي در حال حاظر</a:t>
            </a:r>
          </a:p>
          <a:p>
            <a:pPr algn="r" rtl="1">
              <a:buNone/>
            </a:pPr>
            <a:r>
              <a:rPr lang="fa-IR" dirty="0">
                <a:solidFill>
                  <a:schemeClr val="tx1"/>
                </a:solidFill>
                <a:latin typeface="Verdana"/>
                <a:ea typeface="Times New Roman"/>
                <a:cs typeface="B Nazanin"/>
              </a:rPr>
              <a:t>- سن، جنس، وزن و قد بيمار</a:t>
            </a:r>
          </a:p>
          <a:p>
            <a:pPr algn="r" rtl="1">
              <a:buNone/>
            </a:pPr>
            <a:r>
              <a:rPr lang="fa-IR" dirty="0">
                <a:solidFill>
                  <a:schemeClr val="tx1"/>
                </a:solidFill>
                <a:latin typeface="Verdana"/>
                <a:ea typeface="Times New Roman"/>
                <a:cs typeface="B Nazanin"/>
              </a:rPr>
              <a:t>- بيماريهاي همراه و وضعيت كنوني بيمار</a:t>
            </a:r>
          </a:p>
          <a:p>
            <a:pPr algn="r" rtl="1">
              <a:buNone/>
            </a:pPr>
            <a:r>
              <a:rPr lang="fa-IR" dirty="0">
                <a:solidFill>
                  <a:schemeClr val="tx1"/>
                </a:solidFill>
                <a:latin typeface="Verdana"/>
                <a:ea typeface="Times New Roman"/>
                <a:cs typeface="B Nazanin"/>
              </a:rPr>
              <a:t>- نتايج مرتبط به تست هاي آزمايشگاهي</a:t>
            </a:r>
          </a:p>
          <a:p>
            <a:pPr algn="r" rtl="1">
              <a:buNone/>
            </a:pPr>
            <a:r>
              <a:rPr lang="fa-IR" dirty="0">
                <a:solidFill>
                  <a:schemeClr val="tx1"/>
                </a:solidFill>
                <a:latin typeface="Verdana"/>
                <a:ea typeface="Times New Roman"/>
                <a:cs typeface="B Nazanin"/>
              </a:rPr>
              <a:t>- حاملگي و وضعيت شير دهي بيماردر صورت نياز</a:t>
            </a:r>
          </a:p>
          <a:p>
            <a:pPr algn="r" rtl="1"/>
            <a:endParaRPr lang="fa-IR" dirty="0"/>
          </a:p>
        </p:txBody>
      </p:sp>
    </p:spTree>
    <p:extLst>
      <p:ext uri="{BB962C8B-B14F-4D97-AF65-F5344CB8AC3E}">
        <p14:creationId xmlns:p14="http://schemas.microsoft.com/office/powerpoint/2010/main" val="2883673130"/>
      </p:ext>
    </p:extLst>
  </p:cSld>
  <p:clrMapOvr>
    <a:masterClrMapping/>
  </p:clrMapOvr>
  <p:transition>
    <p:fade thruBlk="1"/>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t>میزان شیوع عوارض ناخواسته دارویی</a:t>
            </a:r>
            <a:endParaRPr lang="en-US" dirty="0"/>
          </a:p>
        </p:txBody>
      </p:sp>
      <p:sp>
        <p:nvSpPr>
          <p:cNvPr id="3" name="Content Placeholder 2"/>
          <p:cNvSpPr>
            <a:spLocks noGrp="1"/>
          </p:cNvSpPr>
          <p:nvPr>
            <p:ph sz="quarter" idx="1"/>
          </p:nvPr>
        </p:nvSpPr>
        <p:spPr/>
        <p:txBody>
          <a:bodyPr/>
          <a:lstStyle/>
          <a:p>
            <a:pPr algn="r" rtl="1" fontAlgn="t"/>
            <a:r>
              <a:rPr lang="fa-IR" b="1" dirty="0" smtClean="0"/>
              <a:t>بیماری ایدز: 16516</a:t>
            </a:r>
          </a:p>
          <a:p>
            <a:pPr algn="r" rtl="1" fontAlgn="t"/>
            <a:r>
              <a:rPr lang="fa-IR" b="1" dirty="0" smtClean="0"/>
              <a:t>سرطان سینه:42297</a:t>
            </a:r>
            <a:endParaRPr lang="fa-IR" dirty="0" smtClean="0"/>
          </a:p>
          <a:p>
            <a:pPr algn="r" rtl="1" fontAlgn="t"/>
            <a:r>
              <a:rPr lang="fa-IR" b="1" dirty="0" smtClean="0"/>
              <a:t>تصادفات بزرگراهی: 43458</a:t>
            </a:r>
          </a:p>
          <a:p>
            <a:pPr algn="r" rtl="1" fontAlgn="t"/>
            <a:r>
              <a:rPr lang="fa-IR" b="1" dirty="0" smtClean="0"/>
              <a:t>مشکلات دارویی:100000</a:t>
            </a:r>
          </a:p>
        </p:txBody>
      </p:sp>
    </p:spTree>
  </p:cSld>
  <p:clrMapOvr>
    <a:masterClrMapping/>
  </p:clrMapOvr>
  <p:transition>
    <p:fade thruBlk="1"/>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400" dirty="0">
                <a:solidFill>
                  <a:srgbClr val="FF0000"/>
                </a:solidFill>
                <a:latin typeface="Verdana"/>
                <a:ea typeface="Times New Roman"/>
                <a:cs typeface="B Nazanin"/>
              </a:rPr>
              <a:t>نسخه پزشك شامل موارد زير بايد باشد</a:t>
            </a:r>
          </a:p>
        </p:txBody>
      </p:sp>
      <p:sp>
        <p:nvSpPr>
          <p:cNvPr id="3" name="Content Placeholder 2"/>
          <p:cNvSpPr>
            <a:spLocks noGrp="1"/>
          </p:cNvSpPr>
          <p:nvPr>
            <p:ph sz="quarter" idx="1"/>
          </p:nvPr>
        </p:nvSpPr>
        <p:spPr/>
        <p:txBody>
          <a:bodyPr/>
          <a:lstStyle/>
          <a:p>
            <a:pPr algn="just" rtl="1">
              <a:spcBef>
                <a:spcPct val="0"/>
              </a:spcBef>
              <a:buNone/>
            </a:pPr>
            <a:r>
              <a:rPr lang="fa-IR" dirty="0">
                <a:solidFill>
                  <a:schemeClr val="tx1"/>
                </a:solidFill>
                <a:latin typeface="Verdana"/>
                <a:ea typeface="Times New Roman"/>
                <a:cs typeface="B Nazanin"/>
              </a:rPr>
              <a:t>نام و نام خانوادگي بيمار</a:t>
            </a:r>
          </a:p>
          <a:p>
            <a:pPr algn="just" rtl="1">
              <a:spcBef>
                <a:spcPct val="0"/>
              </a:spcBef>
              <a:buNone/>
            </a:pPr>
            <a:r>
              <a:rPr lang="fa-IR" dirty="0">
                <a:solidFill>
                  <a:schemeClr val="tx1"/>
                </a:solidFill>
                <a:latin typeface="Verdana"/>
                <a:ea typeface="Times New Roman"/>
                <a:cs typeface="B Nazanin"/>
              </a:rPr>
              <a:t>- تشخيص بيماری</a:t>
            </a:r>
          </a:p>
          <a:p>
            <a:pPr algn="just" rtl="1">
              <a:spcBef>
                <a:spcPct val="0"/>
              </a:spcBef>
              <a:buNone/>
            </a:pPr>
            <a:r>
              <a:rPr lang="fa-IR" dirty="0">
                <a:solidFill>
                  <a:schemeClr val="tx1"/>
                </a:solidFill>
                <a:latin typeface="Verdana"/>
                <a:ea typeface="Times New Roman"/>
                <a:cs typeface="B Nazanin"/>
              </a:rPr>
              <a:t>- تاريخ و زمان تجويزدارو (راه تزريق در مورد داروهاي تزريقي)</a:t>
            </a:r>
          </a:p>
          <a:p>
            <a:pPr algn="just" rtl="1">
              <a:spcBef>
                <a:spcPct val="0"/>
              </a:spcBef>
              <a:buNone/>
            </a:pPr>
            <a:r>
              <a:rPr lang="fa-IR" dirty="0" smtClean="0">
                <a:solidFill>
                  <a:schemeClr val="tx1"/>
                </a:solidFill>
                <a:latin typeface="Verdana"/>
                <a:ea typeface="Times New Roman"/>
                <a:cs typeface="B Nazanin"/>
              </a:rPr>
              <a:t>- </a:t>
            </a:r>
            <a:r>
              <a:rPr lang="fa-IR" dirty="0">
                <a:solidFill>
                  <a:schemeClr val="tx1"/>
                </a:solidFill>
                <a:latin typeface="Verdana"/>
                <a:ea typeface="Times New Roman"/>
                <a:cs typeface="B Nazanin"/>
              </a:rPr>
              <a:t>نام كامل ژنريك دارو، دوز، راه تجويز، طول مدت تجويز دارو</a:t>
            </a:r>
          </a:p>
          <a:p>
            <a:pPr algn="just" rtl="1">
              <a:spcBef>
                <a:spcPct val="0"/>
              </a:spcBef>
              <a:buNone/>
            </a:pPr>
            <a:r>
              <a:rPr lang="fa-IR" dirty="0" smtClean="0">
                <a:solidFill>
                  <a:schemeClr val="tx1"/>
                </a:solidFill>
                <a:latin typeface="Verdana"/>
                <a:ea typeface="Times New Roman"/>
                <a:cs typeface="B Nazanin"/>
              </a:rPr>
              <a:t>- از </a:t>
            </a:r>
            <a:r>
              <a:rPr lang="fa-IR" dirty="0">
                <a:solidFill>
                  <a:schemeClr val="tx1"/>
                </a:solidFill>
                <a:latin typeface="Verdana"/>
                <a:ea typeface="Times New Roman"/>
                <a:cs typeface="B Nazanin"/>
              </a:rPr>
              <a:t>بكار گيري اختصارات در تجويز دارو اجتناب نمائيد</a:t>
            </a:r>
            <a:endParaRPr lang="en-GB" dirty="0">
              <a:solidFill>
                <a:schemeClr val="tx1"/>
              </a:solidFill>
              <a:latin typeface="Verdana"/>
              <a:ea typeface="Times New Roman"/>
              <a:cs typeface="B Nazanin"/>
            </a:endParaRPr>
          </a:p>
          <a:p>
            <a:pPr algn="just" rtl="1"/>
            <a:endParaRPr lang="fa-IR" dirty="0"/>
          </a:p>
        </p:txBody>
      </p:sp>
    </p:spTree>
    <p:extLst>
      <p:ext uri="{BB962C8B-B14F-4D97-AF65-F5344CB8AC3E}">
        <p14:creationId xmlns:p14="http://schemas.microsoft.com/office/powerpoint/2010/main" val="2684283973"/>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400" dirty="0">
                <a:solidFill>
                  <a:srgbClr val="FF0000"/>
                </a:solidFill>
                <a:latin typeface="Verdana"/>
                <a:ea typeface="Times New Roman"/>
                <a:cs typeface="B Nazanin"/>
              </a:rPr>
              <a:t>در مورد نسخ حاوي داروهاي تزريقي</a:t>
            </a:r>
          </a:p>
        </p:txBody>
      </p:sp>
      <p:sp>
        <p:nvSpPr>
          <p:cNvPr id="3" name="Content Placeholder 2"/>
          <p:cNvSpPr>
            <a:spLocks noGrp="1"/>
          </p:cNvSpPr>
          <p:nvPr>
            <p:ph sz="quarter" idx="1"/>
          </p:nvPr>
        </p:nvSpPr>
        <p:spPr/>
        <p:txBody>
          <a:bodyPr/>
          <a:lstStyle/>
          <a:p>
            <a:pPr algn="r" rtl="1"/>
            <a:r>
              <a:rPr lang="fa-IR" dirty="0">
                <a:solidFill>
                  <a:schemeClr val="tx1"/>
                </a:solidFill>
                <a:latin typeface="Verdana"/>
                <a:ea typeface="Times New Roman"/>
                <a:cs typeface="B Nazanin"/>
              </a:rPr>
              <a:t>غلظت و ميزان كلي دارو درسرنگ و يا محلول دارويي نهايي آماده انفوزيون</a:t>
            </a:r>
          </a:p>
          <a:p>
            <a:pPr algn="r" rtl="1"/>
            <a:r>
              <a:rPr lang="fa-IR" dirty="0">
                <a:solidFill>
                  <a:schemeClr val="tx1"/>
                </a:solidFill>
                <a:latin typeface="Verdana"/>
                <a:ea typeface="Times New Roman"/>
                <a:cs typeface="B Nazanin"/>
              </a:rPr>
              <a:t>نام و حجم حلال و محلول انفوزيون</a:t>
            </a:r>
          </a:p>
          <a:p>
            <a:pPr algn="r" rtl="1"/>
            <a:r>
              <a:rPr lang="fa-IR" dirty="0">
                <a:solidFill>
                  <a:schemeClr val="tx1"/>
                </a:solidFill>
                <a:latin typeface="Verdana"/>
                <a:ea typeface="Times New Roman"/>
                <a:cs typeface="B Nazanin"/>
              </a:rPr>
              <a:t>ميزان و طول مدت تجويز</a:t>
            </a:r>
          </a:p>
          <a:p>
            <a:pPr algn="r" rtl="1"/>
            <a:r>
              <a:rPr lang="fa-IR" dirty="0">
                <a:solidFill>
                  <a:schemeClr val="tx1"/>
                </a:solidFill>
                <a:latin typeface="Verdana"/>
                <a:ea typeface="Times New Roman"/>
                <a:cs typeface="B Nazanin"/>
              </a:rPr>
              <a:t>زمان انقضاء محلول نهايي</a:t>
            </a:r>
          </a:p>
          <a:p>
            <a:pPr algn="r" rtl="1"/>
            <a:r>
              <a:rPr lang="fa-IR" dirty="0">
                <a:solidFill>
                  <a:schemeClr val="tx1"/>
                </a:solidFill>
                <a:latin typeface="Verdana"/>
                <a:ea typeface="Times New Roman"/>
                <a:cs typeface="B Nazanin"/>
              </a:rPr>
              <a:t>سن و وزن بيماران كمتر از 16 سال</a:t>
            </a:r>
          </a:p>
          <a:p>
            <a:pPr algn="r" rtl="1"/>
            <a:r>
              <a:rPr lang="fa-IR" dirty="0">
                <a:solidFill>
                  <a:schemeClr val="tx1"/>
                </a:solidFill>
                <a:latin typeface="Verdana"/>
                <a:ea typeface="Times New Roman"/>
                <a:cs typeface="B Nazanin"/>
              </a:rPr>
              <a:t>تاريخ بازنگري دستور دارويي (تاريخ و زمان قطع)</a:t>
            </a:r>
          </a:p>
          <a:p>
            <a:pPr algn="r" rtl="1"/>
            <a:r>
              <a:rPr lang="fa-IR" dirty="0">
                <a:solidFill>
                  <a:schemeClr val="tx1"/>
                </a:solidFill>
                <a:latin typeface="Verdana"/>
                <a:ea typeface="Times New Roman"/>
                <a:cs typeface="B Nazanin"/>
              </a:rPr>
              <a:t>دستور پزشك به منظورپايش تعادل مايعات و يا پايش باليني بيمار</a:t>
            </a:r>
          </a:p>
          <a:p>
            <a:pPr algn="r" rtl="1"/>
            <a:endParaRPr lang="fa-IR" dirty="0"/>
          </a:p>
        </p:txBody>
      </p:sp>
    </p:spTree>
    <p:extLst>
      <p:ext uri="{BB962C8B-B14F-4D97-AF65-F5344CB8AC3E}">
        <p14:creationId xmlns:p14="http://schemas.microsoft.com/office/powerpoint/2010/main" val="1876417568"/>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52600" y="334851"/>
            <a:ext cx="7010400" cy="5632562"/>
          </a:xfrm>
        </p:spPr>
        <p:txBody>
          <a:bodyPr/>
          <a:lstStyle/>
          <a:p>
            <a:pPr algn="just" rtl="1"/>
            <a:r>
              <a:rPr lang="fa-IR" dirty="0">
                <a:solidFill>
                  <a:schemeClr val="tx1"/>
                </a:solidFill>
                <a:latin typeface="Verdana"/>
                <a:ea typeface="Times New Roman"/>
                <a:cs typeface="B Nazanin"/>
              </a:rPr>
              <a:t>قبل از تجويزدارو به بيمار، پرستار مسئول شيفت و نيزقبل از پيچيدن نسخه پزشك، داروساز داروخانه بيمارستان نسخ پزشكي را به لحاظ هر گونه ابهام منجمله ناخوانا بودن، كامل نبودن دستور دارويي و يا هر گونه سؤال بررسي و رفع نمايد.</a:t>
            </a:r>
          </a:p>
          <a:p>
            <a:pPr algn="just" rtl="1"/>
            <a:r>
              <a:rPr lang="fa-IR" dirty="0">
                <a:solidFill>
                  <a:schemeClr val="tx1"/>
                </a:solidFill>
                <a:latin typeface="Verdana"/>
                <a:ea typeface="Times New Roman"/>
                <a:cs typeface="B Nazanin"/>
              </a:rPr>
              <a:t>در هنگام دادن اولين دوز داروي جديد به بيمار</a:t>
            </a:r>
          </a:p>
          <a:p>
            <a:pPr algn="just" rtl="1">
              <a:buFontTx/>
              <a:buChar char="-"/>
            </a:pPr>
            <a:r>
              <a:rPr lang="fa-IR" dirty="0">
                <a:solidFill>
                  <a:schemeClr val="tx1"/>
                </a:solidFill>
                <a:latin typeface="Verdana"/>
                <a:ea typeface="Times New Roman"/>
                <a:cs typeface="B Nazanin"/>
              </a:rPr>
              <a:t>برچسب دارويي را در سه مرحله ذيل با دستور دارويي در كارت  دارویی ،کنترل نمایید:</a:t>
            </a:r>
          </a:p>
          <a:p>
            <a:pPr algn="just" rtl="1">
              <a:buFontTx/>
              <a:buChar char="-"/>
            </a:pPr>
            <a:r>
              <a:rPr lang="fa-IR" dirty="0">
                <a:solidFill>
                  <a:schemeClr val="tx1"/>
                </a:solidFill>
                <a:latin typeface="Verdana"/>
                <a:ea typeface="Times New Roman"/>
                <a:cs typeface="B Nazanin"/>
              </a:rPr>
              <a:t>1) درزمان برداشتن دارو از قفسه دارويي و چيدن و آماده نمودن دارو</a:t>
            </a:r>
          </a:p>
          <a:p>
            <a:pPr algn="just" rtl="1">
              <a:buNone/>
            </a:pPr>
            <a:r>
              <a:rPr lang="fa-IR" dirty="0">
                <a:solidFill>
                  <a:schemeClr val="tx1"/>
                </a:solidFill>
                <a:latin typeface="Verdana"/>
                <a:ea typeface="Times New Roman"/>
                <a:cs typeface="B Nazanin"/>
              </a:rPr>
              <a:t>2) قبل از دادن دارو به بيمار</a:t>
            </a:r>
          </a:p>
          <a:p>
            <a:pPr algn="just" rtl="1">
              <a:buNone/>
            </a:pPr>
            <a:r>
              <a:rPr lang="fa-IR" dirty="0">
                <a:solidFill>
                  <a:schemeClr val="tx1"/>
                </a:solidFill>
                <a:latin typeface="Verdana"/>
                <a:ea typeface="Times New Roman"/>
                <a:cs typeface="B Nazanin"/>
              </a:rPr>
              <a:t>3) در بالين بيمار و در هنگام دادن دارو به بيمار</a:t>
            </a:r>
          </a:p>
          <a:p>
            <a:pPr algn="just" rtl="1"/>
            <a:endParaRPr lang="fa-IR" dirty="0"/>
          </a:p>
        </p:txBody>
      </p:sp>
    </p:spTree>
    <p:extLst>
      <p:ext uri="{BB962C8B-B14F-4D97-AF65-F5344CB8AC3E}">
        <p14:creationId xmlns:p14="http://schemas.microsoft.com/office/powerpoint/2010/main" val="1385674909"/>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400" dirty="0">
                <a:solidFill>
                  <a:srgbClr val="FF0000"/>
                </a:solidFill>
                <a:latin typeface="Verdana"/>
                <a:ea typeface="Times New Roman"/>
                <a:cs typeface="B Nazanin"/>
              </a:rPr>
              <a:t>با استفاده از حداقل دو روش ذيل بصورت تؤامان بيمارصحيح را شناسايي نمائيد:</a:t>
            </a:r>
          </a:p>
        </p:txBody>
      </p:sp>
      <p:sp>
        <p:nvSpPr>
          <p:cNvPr id="3" name="Content Placeholder 2"/>
          <p:cNvSpPr>
            <a:spLocks noGrp="1"/>
          </p:cNvSpPr>
          <p:nvPr>
            <p:ph sz="quarter" idx="1"/>
          </p:nvPr>
        </p:nvSpPr>
        <p:spPr/>
        <p:txBody>
          <a:bodyPr/>
          <a:lstStyle/>
          <a:p>
            <a:pPr algn="r" rtl="1">
              <a:buNone/>
            </a:pPr>
            <a:r>
              <a:rPr lang="fa-IR" dirty="0">
                <a:solidFill>
                  <a:schemeClr val="tx1"/>
                </a:solidFill>
                <a:latin typeface="Verdana"/>
                <a:ea typeface="Times New Roman"/>
                <a:cs typeface="B Nazanin"/>
              </a:rPr>
              <a:t>- پرسش نام و نام خانوادگي از بيمار</a:t>
            </a:r>
          </a:p>
          <a:p>
            <a:pPr algn="r" rtl="1">
              <a:buNone/>
            </a:pPr>
            <a:r>
              <a:rPr lang="fa-IR" dirty="0">
                <a:solidFill>
                  <a:schemeClr val="tx1"/>
                </a:solidFill>
                <a:latin typeface="Verdana"/>
                <a:ea typeface="Times New Roman"/>
                <a:cs typeface="B Nazanin"/>
              </a:rPr>
              <a:t>- باند شناسايي بيماران (در صورت وجود)</a:t>
            </a:r>
          </a:p>
          <a:p>
            <a:pPr algn="r" rtl="1">
              <a:buNone/>
            </a:pPr>
            <a:r>
              <a:rPr lang="fa-IR" dirty="0">
                <a:solidFill>
                  <a:schemeClr val="tx1"/>
                </a:solidFill>
                <a:latin typeface="Verdana"/>
                <a:ea typeface="Times New Roman"/>
                <a:cs typeface="B Nazanin"/>
              </a:rPr>
              <a:t>- شناسايي توسط كادر درماني</a:t>
            </a:r>
          </a:p>
          <a:p>
            <a:pPr algn="r" rtl="1"/>
            <a:endParaRPr lang="fa-IR" dirty="0"/>
          </a:p>
        </p:txBody>
      </p:sp>
    </p:spTree>
    <p:extLst>
      <p:ext uri="{BB962C8B-B14F-4D97-AF65-F5344CB8AC3E}">
        <p14:creationId xmlns:p14="http://schemas.microsoft.com/office/powerpoint/2010/main" val="2265155174"/>
      </p:ext>
    </p:extLst>
  </p:cSld>
  <p:clrMapOvr>
    <a:masterClrMapping/>
  </p:clrMapOvr>
  <p:transition>
    <p:fade thruBlk="1"/>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2400" dirty="0">
                <a:solidFill>
                  <a:srgbClr val="FF0000"/>
                </a:solidFill>
                <a:latin typeface="Verdana"/>
                <a:ea typeface="Times New Roman"/>
                <a:cs typeface="B Nazanin"/>
              </a:rPr>
              <a:t>رعايت استانداردهاي ذيل بمنظور اطمينان از تجويز داروي صحيح به بيمار</a:t>
            </a:r>
          </a:p>
        </p:txBody>
      </p:sp>
      <p:sp>
        <p:nvSpPr>
          <p:cNvPr id="3" name="Content Placeholder 2"/>
          <p:cNvSpPr>
            <a:spLocks noGrp="1"/>
          </p:cNvSpPr>
          <p:nvPr>
            <p:ph sz="quarter" idx="1"/>
          </p:nvPr>
        </p:nvSpPr>
        <p:spPr/>
        <p:txBody>
          <a:bodyPr/>
          <a:lstStyle/>
          <a:p>
            <a:pPr algn="just" rtl="1">
              <a:buFontTx/>
              <a:buChar char="-"/>
            </a:pPr>
            <a:r>
              <a:rPr lang="fa-IR" dirty="0">
                <a:solidFill>
                  <a:schemeClr val="tx1"/>
                </a:solidFill>
                <a:latin typeface="Verdana"/>
                <a:ea typeface="Times New Roman"/>
                <a:cs typeface="B Nazanin"/>
              </a:rPr>
              <a:t>كنترل نسخه دارويي با مشخصات بيمار</a:t>
            </a:r>
          </a:p>
          <a:p>
            <a:pPr algn="just" rtl="1">
              <a:buFontTx/>
              <a:buChar char="-"/>
            </a:pPr>
            <a:r>
              <a:rPr lang="fa-IR" dirty="0">
                <a:solidFill>
                  <a:schemeClr val="tx1"/>
                </a:solidFill>
                <a:latin typeface="Verdana"/>
                <a:ea typeface="Times New Roman"/>
                <a:cs typeface="B Nazanin"/>
              </a:rPr>
              <a:t>- قرار دادن آمپول، ويال تزريق، سرنگ ها، حلال استريل ، سوآپ پنبه آغشته به الكل 70 % و دستكش يك بار مصرف در يك سيني تميز و مخصوص دارو به منظور رعايت موازين كنترل عفونت</a:t>
            </a:r>
          </a:p>
          <a:p>
            <a:pPr algn="just" rtl="1">
              <a:buNone/>
            </a:pPr>
            <a:r>
              <a:rPr lang="fa-IR" dirty="0">
                <a:solidFill>
                  <a:schemeClr val="tx1"/>
                </a:solidFill>
                <a:latin typeface="Verdana"/>
                <a:ea typeface="Times New Roman"/>
                <a:cs typeface="B Nazanin"/>
              </a:rPr>
              <a:t>- كنترل تاريخ انقضاء دارو، شفافيت، وجود كريستال و يا هر گونه آسيب به جداره ويال/آمپول دارو، بسته بندي آنها، شرايط نگهداري قبلي دارو(براي مثال خارج ازيخچال)</a:t>
            </a:r>
          </a:p>
          <a:p>
            <a:pPr algn="just" rtl="1"/>
            <a:endParaRPr lang="fa-IR" dirty="0"/>
          </a:p>
        </p:txBody>
      </p:sp>
    </p:spTree>
    <p:extLst>
      <p:ext uri="{BB962C8B-B14F-4D97-AF65-F5344CB8AC3E}">
        <p14:creationId xmlns:p14="http://schemas.microsoft.com/office/powerpoint/2010/main" val="1325478955"/>
      </p:ext>
    </p:extLst>
  </p:cSld>
  <p:clrMapOvr>
    <a:masterClrMapping/>
  </p:clrMapOvr>
  <p:transition>
    <p:fade thruBlk="1"/>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52600" y="218941"/>
            <a:ext cx="7010400" cy="5748472"/>
          </a:xfrm>
        </p:spPr>
        <p:txBody>
          <a:bodyPr/>
          <a:lstStyle/>
          <a:p>
            <a:pPr algn="just" rtl="1">
              <a:buFont typeface="Arial" pitchFamily="34" charset="0"/>
              <a:buChar char="•"/>
            </a:pPr>
            <a:r>
              <a:rPr lang="fa-IR" dirty="0">
                <a:solidFill>
                  <a:schemeClr val="tx1"/>
                </a:solidFill>
                <a:latin typeface="Verdana"/>
                <a:ea typeface="Times New Roman"/>
                <a:cs typeface="B Nazanin"/>
              </a:rPr>
              <a:t> برچسب داروها را با دقت مطالعه نمائيد تا از اشتباه در داروهاي مشابه پيشگيري شود.</a:t>
            </a:r>
          </a:p>
          <a:p>
            <a:pPr algn="just" rtl="1"/>
            <a:r>
              <a:rPr lang="fa-IR" dirty="0">
                <a:solidFill>
                  <a:schemeClr val="tx1"/>
                </a:solidFill>
                <a:latin typeface="Verdana"/>
                <a:ea typeface="Times New Roman"/>
                <a:cs typeface="B Nazanin"/>
              </a:rPr>
              <a:t>فرمولاسيون، دوز، نوع حلال استريل، مايع انفوزيون و سرعت تجويز را بااطلاعات مندرج بر روي برچسب ويال/آمپول به جهت وجود هر گونه مغايرتي كنترل كنيد .</a:t>
            </a:r>
          </a:p>
          <a:p>
            <a:pPr algn="just" rtl="1"/>
            <a:r>
              <a:rPr lang="fa-IR" dirty="0">
                <a:solidFill>
                  <a:schemeClr val="tx1"/>
                </a:solidFill>
                <a:latin typeface="Verdana"/>
                <a:ea typeface="Times New Roman"/>
                <a:cs typeface="B Nazanin"/>
              </a:rPr>
              <a:t>وجود هر گونه آلرژي و حساسيت شناخته شده دارويي را از بيمار سؤال نمائيد.</a:t>
            </a:r>
          </a:p>
          <a:p>
            <a:pPr algn="just" rtl="1"/>
            <a:r>
              <a:rPr lang="fa-IR" dirty="0">
                <a:solidFill>
                  <a:schemeClr val="tx1"/>
                </a:solidFill>
                <a:latin typeface="Verdana"/>
                <a:ea typeface="Times New Roman"/>
                <a:cs typeface="B Nazanin"/>
              </a:rPr>
              <a:t>در صورتي كه داروي مورد تجويز در ليست داروهاي پرخطر بيمارستان قرار دارد.دو نفر دارو را کنترل کنند.</a:t>
            </a:r>
          </a:p>
          <a:p>
            <a:pPr algn="just" rtl="1"/>
            <a:r>
              <a:rPr lang="fa-IR" dirty="0">
                <a:solidFill>
                  <a:schemeClr val="tx1"/>
                </a:solidFill>
                <a:latin typeface="Verdana"/>
                <a:ea typeface="Times New Roman"/>
                <a:cs typeface="B Nazanin"/>
              </a:rPr>
              <a:t>هيچ گاه داروي كشيده شده در سرنگ و يا محلول سرم دارويي آماده براي انفوزيون را بدون برچسب دارويي صحيح رها ننمائيد</a:t>
            </a:r>
            <a:r>
              <a:rPr lang="fa-IR" dirty="0"/>
              <a:t>.</a:t>
            </a:r>
          </a:p>
          <a:p>
            <a:pPr algn="just" rtl="1"/>
            <a:endParaRPr lang="fa-IR" dirty="0"/>
          </a:p>
        </p:txBody>
      </p:sp>
    </p:spTree>
    <p:extLst>
      <p:ext uri="{BB962C8B-B14F-4D97-AF65-F5344CB8AC3E}">
        <p14:creationId xmlns:p14="http://schemas.microsoft.com/office/powerpoint/2010/main" val="2122702343"/>
      </p:ext>
    </p:extLst>
  </p:cSld>
  <p:clrMapOvr>
    <a:masterClrMapping/>
  </p:clrMapOvr>
  <p:transition>
    <p:fade thruBlk="1"/>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just" rtl="1">
              <a:buNone/>
            </a:pPr>
            <a:r>
              <a:rPr lang="fa-IR" dirty="0">
                <a:solidFill>
                  <a:schemeClr val="tx1"/>
                </a:solidFill>
                <a:latin typeface="Verdana"/>
                <a:ea typeface="Times New Roman"/>
                <a:cs typeface="B Nazanin"/>
              </a:rPr>
              <a:t>بروز هر گونه واكنش ناخواسته دارويي را درپرونده بيمار ثبت كنيد.</a:t>
            </a:r>
          </a:p>
          <a:p>
            <a:pPr algn="just" rtl="1">
              <a:buNone/>
            </a:pPr>
            <a:r>
              <a:rPr lang="fa-IR" dirty="0">
                <a:solidFill>
                  <a:schemeClr val="tx1"/>
                </a:solidFill>
                <a:latin typeface="Verdana"/>
                <a:ea typeface="Times New Roman"/>
                <a:cs typeface="B Nazanin"/>
              </a:rPr>
              <a:t>بعد از اتمام تزريق وسايل مصرف شده را بصورت مناسب دفع کنید. يادآوري مي شود هرگز از يك آمپول و يا ويال دو بار استفاده ننمائيد مگر درصورتي كه در برچسب كارخانه سازنده دارو قيد شده باشد .</a:t>
            </a:r>
          </a:p>
          <a:p>
            <a:pPr algn="just" rtl="1"/>
            <a:endParaRPr lang="fa-IR" dirty="0">
              <a:solidFill>
                <a:schemeClr val="tx1"/>
              </a:solidFill>
              <a:latin typeface="Verdana"/>
              <a:ea typeface="Times New Roman"/>
              <a:cs typeface="B Nazanin"/>
            </a:endParaRPr>
          </a:p>
        </p:txBody>
      </p:sp>
    </p:spTree>
    <p:extLst>
      <p:ext uri="{BB962C8B-B14F-4D97-AF65-F5344CB8AC3E}">
        <p14:creationId xmlns:p14="http://schemas.microsoft.com/office/powerpoint/2010/main" val="1153836795"/>
      </p:ext>
    </p:extLst>
  </p:cSld>
  <p:clrMapOvr>
    <a:masterClrMapping/>
  </p:clrMapOvr>
  <p:transition>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pPr algn="ctr" rtl="0"/>
            <a:r>
              <a:rPr lang="fa-IR" dirty="0" smtClean="0"/>
              <a:t>زمان بروز خطاهای دارویی</a:t>
            </a:r>
            <a:endParaRPr lang="en-US" dirty="0"/>
          </a:p>
        </p:txBody>
      </p:sp>
      <p:sp>
        <p:nvSpPr>
          <p:cNvPr id="8202" name="Rectangle 10"/>
          <p:cNvSpPr>
            <a:spLocks noGrp="1" noChangeArrowheads="1"/>
          </p:cNvSpPr>
          <p:nvPr>
            <p:ph sz="quarter" idx="1"/>
          </p:nvPr>
        </p:nvSpPr>
        <p:spPr>
          <a:xfrm>
            <a:off x="1416676" y="1395413"/>
            <a:ext cx="7346324" cy="4572000"/>
          </a:xfrm>
          <a:noFill/>
        </p:spPr>
        <p:txBody>
          <a:bodyPr/>
          <a:lstStyle/>
          <a:p>
            <a:pPr algn="r" rtl="1">
              <a:lnSpc>
                <a:spcPct val="115000"/>
              </a:lnSpc>
              <a:spcAft>
                <a:spcPts val="1000"/>
              </a:spcAft>
            </a:pPr>
            <a:r>
              <a:rPr lang="en-US" b="1" dirty="0">
                <a:solidFill>
                  <a:schemeClr val="tx1"/>
                </a:solidFill>
                <a:latin typeface="Verdana"/>
                <a:ea typeface="Times New Roman"/>
                <a:cs typeface="B Nazanin"/>
              </a:rPr>
              <a:t> </a:t>
            </a:r>
            <a:r>
              <a:rPr lang="ar-SA" dirty="0">
                <a:solidFill>
                  <a:schemeClr val="tx1"/>
                </a:solidFill>
                <a:latin typeface="Verdana"/>
                <a:ea typeface="Times New Roman"/>
                <a:cs typeface="B Nazanin"/>
              </a:rPr>
              <a:t>یکی</a:t>
            </a:r>
            <a:r>
              <a:rPr lang="ar-SA" b="1" dirty="0">
                <a:solidFill>
                  <a:schemeClr val="tx1"/>
                </a:solidFill>
                <a:ea typeface="Times New Roman"/>
                <a:cs typeface="Verdana"/>
              </a:rPr>
              <a:t> </a:t>
            </a:r>
            <a:r>
              <a:rPr lang="ar-SA" dirty="0">
                <a:solidFill>
                  <a:schemeClr val="tx1"/>
                </a:solidFill>
                <a:latin typeface="Verdana"/>
                <a:ea typeface="Times New Roman"/>
                <a:cs typeface="B Nazanin"/>
              </a:rPr>
              <a:t>از علل عمده صدمه به بیماران به هنگام ارائه خدمات درمانی، وقایع مربوط به داروها هستند . خطاهای داروئی به هنگام </a:t>
            </a:r>
            <a:r>
              <a:rPr lang="ar-SA" dirty="0" smtClean="0">
                <a:solidFill>
                  <a:schemeClr val="tx1"/>
                </a:solidFill>
                <a:latin typeface="Verdana"/>
                <a:ea typeface="Times New Roman"/>
                <a:cs typeface="B Nazanin"/>
              </a:rPr>
              <a:t>تجویز </a:t>
            </a:r>
            <a:r>
              <a:rPr lang="ar-SA" dirty="0">
                <a:solidFill>
                  <a:schemeClr val="tx1"/>
                </a:solidFill>
                <a:latin typeface="Verdana"/>
                <a:ea typeface="Times New Roman"/>
                <a:cs typeface="B Nazanin"/>
              </a:rPr>
              <a:t>، </a:t>
            </a:r>
            <a:r>
              <a:rPr lang="ar-SA" dirty="0" smtClean="0">
                <a:solidFill>
                  <a:schemeClr val="tx1"/>
                </a:solidFill>
                <a:latin typeface="Verdana"/>
                <a:ea typeface="Times New Roman"/>
                <a:cs typeface="B Nazanin"/>
              </a:rPr>
              <a:t>توزیع</a:t>
            </a:r>
            <a:r>
              <a:rPr lang="fa-IR" dirty="0" smtClean="0">
                <a:latin typeface="Verdana"/>
                <a:ea typeface="Times New Roman"/>
                <a:cs typeface="B Nazanin"/>
              </a:rPr>
              <a:t>،</a:t>
            </a:r>
            <a:r>
              <a:rPr lang="ar-SA" dirty="0" smtClean="0">
                <a:solidFill>
                  <a:schemeClr val="tx1"/>
                </a:solidFill>
                <a:latin typeface="Verdana"/>
                <a:ea typeface="Times New Roman"/>
                <a:cs typeface="B Nazanin"/>
              </a:rPr>
              <a:t> </a:t>
            </a:r>
            <a:r>
              <a:rPr lang="ar-SA" dirty="0" smtClean="0">
                <a:latin typeface="Verdana"/>
                <a:ea typeface="Times New Roman"/>
                <a:cs typeface="B Nazanin"/>
              </a:rPr>
              <a:t>تهیه و </a:t>
            </a:r>
            <a:r>
              <a:rPr lang="ar-SA" dirty="0">
                <a:solidFill>
                  <a:schemeClr val="tx1"/>
                </a:solidFill>
                <a:latin typeface="Verdana"/>
                <a:ea typeface="Times New Roman"/>
                <a:cs typeface="B Nazanin"/>
              </a:rPr>
              <a:t>دادن</a:t>
            </a:r>
            <a:r>
              <a:rPr lang="ar-SA" sz="1200" dirty="0">
                <a:solidFill>
                  <a:schemeClr val="tx1"/>
                </a:solidFill>
                <a:latin typeface="Verdana"/>
                <a:ea typeface="Times New Roman"/>
                <a:cs typeface="B Nazanin"/>
              </a:rPr>
              <a:t>  </a:t>
            </a:r>
            <a:r>
              <a:rPr lang="ar-SA" dirty="0">
                <a:solidFill>
                  <a:schemeClr val="tx1"/>
                </a:solidFill>
                <a:latin typeface="Verdana"/>
                <a:ea typeface="Times New Roman"/>
                <a:cs typeface="B Nazanin"/>
              </a:rPr>
              <a:t>دارو به بیمار و </a:t>
            </a:r>
            <a:r>
              <a:rPr lang="ar-SA" dirty="0" smtClean="0">
                <a:solidFill>
                  <a:schemeClr val="tx1"/>
                </a:solidFill>
                <a:latin typeface="Verdana"/>
                <a:ea typeface="Times New Roman"/>
                <a:cs typeface="B Nazanin"/>
              </a:rPr>
              <a:t>پایش</a:t>
            </a:r>
            <a:r>
              <a:rPr lang="en-US" dirty="0" smtClean="0">
                <a:solidFill>
                  <a:schemeClr val="tx1"/>
                </a:solidFill>
                <a:latin typeface="Verdana"/>
                <a:ea typeface="Times New Roman"/>
                <a:cs typeface="B Nazanin"/>
              </a:rPr>
              <a:t> </a:t>
            </a:r>
            <a:r>
              <a:rPr lang="ar-SA" dirty="0" smtClean="0">
                <a:solidFill>
                  <a:schemeClr val="tx1"/>
                </a:solidFill>
                <a:latin typeface="Verdana"/>
                <a:ea typeface="Times New Roman"/>
                <a:cs typeface="B Nazanin"/>
              </a:rPr>
              <a:t>آن </a:t>
            </a:r>
            <a:r>
              <a:rPr lang="ar-SA" dirty="0">
                <a:solidFill>
                  <a:schemeClr val="tx1"/>
                </a:solidFill>
                <a:latin typeface="Verdana"/>
                <a:ea typeface="Times New Roman"/>
                <a:cs typeface="B Nazanin"/>
              </a:rPr>
              <a:t>رخ می دهند ولیکن میزان بروز خطا به هنگام تجویز دارو و دادن آن به بیمار </a:t>
            </a:r>
            <a:r>
              <a:rPr lang="ar-SA" dirty="0" smtClean="0">
                <a:solidFill>
                  <a:schemeClr val="tx1"/>
                </a:solidFill>
                <a:latin typeface="Verdana"/>
                <a:ea typeface="Times New Roman"/>
                <a:cs typeface="B Nazanin"/>
              </a:rPr>
              <a:t>شایع</a:t>
            </a:r>
            <a:r>
              <a:rPr lang="fa-IR" dirty="0" smtClean="0">
                <a:solidFill>
                  <a:schemeClr val="tx1"/>
                </a:solidFill>
                <a:latin typeface="Verdana"/>
                <a:ea typeface="Times New Roman"/>
                <a:cs typeface="B Nazanin"/>
              </a:rPr>
              <a:t> </a:t>
            </a:r>
            <a:r>
              <a:rPr lang="ar-SA" dirty="0" smtClean="0">
                <a:solidFill>
                  <a:schemeClr val="tx1"/>
                </a:solidFill>
                <a:latin typeface="Verdana"/>
                <a:ea typeface="Times New Roman"/>
                <a:cs typeface="B Nazanin"/>
              </a:rPr>
              <a:t>تر </a:t>
            </a:r>
            <a:r>
              <a:rPr lang="ar-SA" dirty="0">
                <a:solidFill>
                  <a:schemeClr val="tx1"/>
                </a:solidFill>
                <a:latin typeface="Verdana"/>
                <a:ea typeface="Times New Roman"/>
                <a:cs typeface="B Nazanin"/>
              </a:rPr>
              <a:t>برآورد می گردد.</a:t>
            </a:r>
            <a:endParaRPr lang="en-US" sz="1800" dirty="0">
              <a:solidFill>
                <a:schemeClr val="tx1"/>
              </a:solidFill>
              <a:ea typeface="Times New Roman"/>
              <a:cs typeface="Arial"/>
            </a:endParaRPr>
          </a:p>
          <a:p>
            <a:pPr algn="r" rtl="1">
              <a:spcAft>
                <a:spcPts val="0"/>
              </a:spcAft>
            </a:pPr>
            <a:r>
              <a:rPr lang="en-US" sz="1800" dirty="0">
                <a:solidFill>
                  <a:schemeClr val="tx1"/>
                </a:solidFill>
                <a:ea typeface="Times New Roman"/>
                <a:cs typeface="Arial"/>
              </a:rPr>
              <a:t>procure</a:t>
            </a:r>
          </a:p>
          <a:p>
            <a:pPr algn="r" rtl="1">
              <a:spcAft>
                <a:spcPts val="0"/>
              </a:spcAft>
            </a:pPr>
            <a:r>
              <a:rPr lang="en-US" sz="1800" dirty="0">
                <a:solidFill>
                  <a:schemeClr val="tx1"/>
                </a:solidFill>
                <a:ea typeface="Times New Roman"/>
                <a:cs typeface="Arial"/>
              </a:rPr>
              <a:t>prescription</a:t>
            </a:r>
          </a:p>
          <a:p>
            <a:pPr algn="r" rtl="1">
              <a:spcAft>
                <a:spcPts val="0"/>
              </a:spcAft>
            </a:pPr>
            <a:r>
              <a:rPr lang="en-US" sz="1800" dirty="0">
                <a:solidFill>
                  <a:schemeClr val="tx1"/>
                </a:solidFill>
                <a:ea typeface="Times New Roman"/>
                <a:cs typeface="Arial"/>
              </a:rPr>
              <a:t>dispensing</a:t>
            </a:r>
          </a:p>
          <a:p>
            <a:pPr algn="r" rtl="1">
              <a:spcAft>
                <a:spcPts val="0"/>
              </a:spcAft>
            </a:pPr>
            <a:r>
              <a:rPr lang="en-US" sz="1800" dirty="0">
                <a:solidFill>
                  <a:schemeClr val="tx1"/>
                </a:solidFill>
                <a:ea typeface="Times New Roman"/>
                <a:cs typeface="Arial"/>
              </a:rPr>
              <a:t>administration</a:t>
            </a:r>
          </a:p>
          <a:p>
            <a:pPr algn="r" rtl="1"/>
            <a:endParaRPr lang="en-US" dirty="0"/>
          </a:p>
        </p:txBody>
      </p:sp>
    </p:spTree>
  </p:cSld>
  <p:clrMapOvr>
    <a:masterClrMapping/>
  </p:clrMapOvr>
  <p:transition>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3" name="Rectangle 11"/>
          <p:cNvSpPr>
            <a:spLocks noGrp="1" noChangeArrowheads="1"/>
          </p:cNvSpPr>
          <p:nvPr>
            <p:ph sz="quarter" idx="1"/>
          </p:nvPr>
        </p:nvSpPr>
        <p:spPr>
          <a:xfrm>
            <a:off x="1017431" y="270456"/>
            <a:ext cx="7972023" cy="6709893"/>
          </a:xfrm>
        </p:spPr>
        <p:txBody>
          <a:bodyPr/>
          <a:lstStyle/>
          <a:p>
            <a:pPr marL="0" indent="0" algn="r">
              <a:buNone/>
            </a:pPr>
            <a:r>
              <a:rPr lang="fa-IR" dirty="0" smtClean="0">
                <a:solidFill>
                  <a:schemeClr val="tx1"/>
                </a:solidFill>
                <a:latin typeface="Verdana"/>
                <a:ea typeface="Times New Roman"/>
                <a:cs typeface="B Nazanin"/>
              </a:rPr>
              <a:t>شايع </a:t>
            </a:r>
            <a:r>
              <a:rPr lang="fa-IR" dirty="0">
                <a:solidFill>
                  <a:schemeClr val="tx1"/>
                </a:solidFill>
                <a:latin typeface="Verdana"/>
                <a:ea typeface="Times New Roman"/>
                <a:cs typeface="B Nazanin"/>
              </a:rPr>
              <a:t>ترين خطاهای دارويی:</a:t>
            </a:r>
          </a:p>
          <a:p>
            <a:pPr algn="r">
              <a:buNone/>
            </a:pPr>
            <a:r>
              <a:rPr lang="fa-IR" dirty="0" smtClean="0">
                <a:solidFill>
                  <a:schemeClr val="tx1"/>
                </a:solidFill>
                <a:latin typeface="Verdana"/>
                <a:ea typeface="Times New Roman"/>
                <a:cs typeface="B Nazanin"/>
              </a:rPr>
              <a:t>  تجويز </a:t>
            </a:r>
            <a:r>
              <a:rPr lang="fa-IR" dirty="0">
                <a:solidFill>
                  <a:schemeClr val="tx1"/>
                </a:solidFill>
                <a:latin typeface="Verdana"/>
                <a:ea typeface="Times New Roman"/>
                <a:cs typeface="B Nazanin"/>
              </a:rPr>
              <a:t>غلط دارو</a:t>
            </a:r>
          </a:p>
          <a:p>
            <a:pPr algn="r">
              <a:buNone/>
            </a:pPr>
            <a:r>
              <a:rPr lang="fa-IR" dirty="0">
                <a:solidFill>
                  <a:schemeClr val="tx1"/>
                </a:solidFill>
                <a:latin typeface="Verdana"/>
                <a:ea typeface="Times New Roman"/>
                <a:cs typeface="B Nazanin"/>
              </a:rPr>
              <a:t>• تجويز دوز نامناسب دارو</a:t>
            </a:r>
          </a:p>
          <a:p>
            <a:pPr algn="r">
              <a:buNone/>
            </a:pPr>
            <a:r>
              <a:rPr lang="fa-IR" dirty="0">
                <a:solidFill>
                  <a:schemeClr val="tx1"/>
                </a:solidFill>
                <a:latin typeface="Verdana"/>
                <a:ea typeface="Times New Roman"/>
                <a:cs typeface="B Nazanin"/>
              </a:rPr>
              <a:t>• زمان و دفعات نامناسب مصرف</a:t>
            </a:r>
          </a:p>
          <a:p>
            <a:pPr algn="r">
              <a:buNone/>
            </a:pPr>
            <a:r>
              <a:rPr lang="fa-IR" dirty="0">
                <a:solidFill>
                  <a:schemeClr val="tx1"/>
                </a:solidFill>
                <a:latin typeface="Verdana"/>
                <a:ea typeface="Times New Roman"/>
                <a:cs typeface="B Nazanin"/>
              </a:rPr>
              <a:t>• تجويز شكل دارويي نامناسب</a:t>
            </a:r>
          </a:p>
          <a:p>
            <a:pPr algn="r">
              <a:buNone/>
            </a:pPr>
            <a:r>
              <a:rPr lang="fa-IR" dirty="0">
                <a:solidFill>
                  <a:schemeClr val="tx1"/>
                </a:solidFill>
                <a:latin typeface="Verdana"/>
                <a:ea typeface="Times New Roman"/>
                <a:cs typeface="B Nazanin"/>
              </a:rPr>
              <a:t>• دستور غلط براي آماده سازي دارو</a:t>
            </a:r>
          </a:p>
          <a:p>
            <a:pPr algn="r">
              <a:buNone/>
            </a:pPr>
            <a:r>
              <a:rPr lang="fa-IR" dirty="0">
                <a:solidFill>
                  <a:schemeClr val="tx1"/>
                </a:solidFill>
                <a:latin typeface="Verdana"/>
                <a:ea typeface="Times New Roman"/>
                <a:cs typeface="B Nazanin"/>
              </a:rPr>
              <a:t>• خطا در پايش دارو- درماني</a:t>
            </a:r>
          </a:p>
          <a:p>
            <a:pPr algn="r">
              <a:buNone/>
            </a:pPr>
            <a:r>
              <a:rPr lang="fa-IR" dirty="0">
                <a:solidFill>
                  <a:schemeClr val="tx1"/>
                </a:solidFill>
                <a:latin typeface="Verdana"/>
                <a:ea typeface="Times New Roman"/>
                <a:cs typeface="B Nazanin"/>
              </a:rPr>
              <a:t>• تجويز دو يا چند دارو كه با هم تداخلات مهم و خطرناكي دارند</a:t>
            </a:r>
          </a:p>
          <a:p>
            <a:pPr algn="r">
              <a:buNone/>
            </a:pPr>
            <a:r>
              <a:rPr lang="fa-IR" dirty="0">
                <a:solidFill>
                  <a:schemeClr val="tx1"/>
                </a:solidFill>
                <a:latin typeface="Verdana"/>
                <a:ea typeface="Times New Roman"/>
                <a:cs typeface="B Nazanin"/>
              </a:rPr>
              <a:t>• از قلم افتادن يك داروي مهم و حياتي در تجويز پزشك</a:t>
            </a:r>
          </a:p>
          <a:p>
            <a:pPr algn="r">
              <a:buNone/>
            </a:pPr>
            <a:endParaRPr lang="fa-IR" dirty="0"/>
          </a:p>
          <a:p>
            <a:pPr marL="0" indent="0" algn="r">
              <a:buNone/>
            </a:pPr>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p:txBody>
          <a:bodyPr>
            <a:normAutofit/>
          </a:bodyPr>
          <a:lstStyle/>
          <a:p>
            <a:pPr algn="ctr"/>
            <a:r>
              <a:rPr lang="fa-IR" sz="4400" dirty="0">
                <a:solidFill>
                  <a:srgbClr val="FF0000"/>
                </a:solidFill>
                <a:latin typeface="Verdana"/>
                <a:ea typeface="Times New Roman"/>
                <a:cs typeface="B Nazanin"/>
              </a:rPr>
              <a:t>انواع خطاهای دارویی</a:t>
            </a:r>
            <a:endParaRPr lang="en-US" sz="4400" dirty="0">
              <a:solidFill>
                <a:srgbClr val="FF0000"/>
              </a:solidFill>
              <a:latin typeface="Verdana"/>
              <a:ea typeface="Times New Roman"/>
              <a:cs typeface="B Nazanin"/>
            </a:endParaRPr>
          </a:p>
        </p:txBody>
      </p:sp>
      <p:sp>
        <p:nvSpPr>
          <p:cNvPr id="5126" name="Rectangle 6"/>
          <p:cNvSpPr>
            <a:spLocks noGrp="1" noChangeArrowheads="1"/>
          </p:cNvSpPr>
          <p:nvPr>
            <p:ph sz="quarter" idx="1"/>
          </p:nvPr>
        </p:nvSpPr>
        <p:spPr>
          <a:xfrm>
            <a:off x="623306" y="1281448"/>
            <a:ext cx="7611414" cy="5576552"/>
          </a:xfrm>
        </p:spPr>
        <p:txBody>
          <a:bodyPr/>
          <a:lstStyle/>
          <a:p>
            <a:pPr marL="457200" lvl="0" indent="-457200" algn="r" rtl="1">
              <a:buFont typeface="+mj-lt"/>
              <a:buAutoNum type="arabicPeriod"/>
            </a:pPr>
            <a:r>
              <a:rPr lang="en-US" dirty="0">
                <a:solidFill>
                  <a:schemeClr val="tx1"/>
                </a:solidFill>
                <a:latin typeface="Verdana"/>
                <a:ea typeface="Times New Roman"/>
                <a:cs typeface="B Nazanin"/>
              </a:rPr>
              <a:t> </a:t>
            </a:r>
            <a:r>
              <a:rPr lang="fa-IR" dirty="0" smtClean="0">
                <a:solidFill>
                  <a:schemeClr val="tx1"/>
                </a:solidFill>
                <a:latin typeface="Verdana"/>
                <a:ea typeface="Times New Roman"/>
                <a:cs typeface="B Nazanin"/>
              </a:rPr>
              <a:t>اشتباه </a:t>
            </a:r>
            <a:r>
              <a:rPr lang="fa-IR" dirty="0">
                <a:solidFill>
                  <a:schemeClr val="tx1"/>
                </a:solidFill>
                <a:latin typeface="Verdana"/>
                <a:ea typeface="Times New Roman"/>
                <a:cs typeface="B Nazanin"/>
              </a:rPr>
              <a:t>در نسخه نویسی (</a:t>
            </a:r>
            <a:r>
              <a:rPr lang="en-US" dirty="0">
                <a:solidFill>
                  <a:schemeClr val="tx1"/>
                </a:solidFill>
                <a:latin typeface="Verdana"/>
                <a:ea typeface="Times New Roman"/>
                <a:cs typeface="B Nazanin"/>
              </a:rPr>
              <a:t>Prescribing error</a:t>
            </a:r>
            <a:r>
              <a:rPr lang="fa-IR" dirty="0">
                <a:solidFill>
                  <a:schemeClr val="tx1"/>
                </a:solidFill>
                <a:latin typeface="Verdana"/>
                <a:ea typeface="Times New Roman"/>
                <a:cs typeface="B Nazanin"/>
              </a:rPr>
              <a:t>)</a:t>
            </a:r>
            <a:endParaRPr lang="en-US" dirty="0">
              <a:solidFill>
                <a:schemeClr val="tx1"/>
              </a:solidFill>
              <a:latin typeface="Verdana"/>
              <a:ea typeface="Times New Roman"/>
              <a:cs typeface="B Nazanin"/>
            </a:endParaRPr>
          </a:p>
          <a:p>
            <a:pPr algn="r" rtl="1"/>
            <a:r>
              <a:rPr lang="fa-IR" dirty="0">
                <a:solidFill>
                  <a:schemeClr val="tx1"/>
                </a:solidFill>
                <a:latin typeface="Verdana"/>
                <a:ea typeface="Times New Roman"/>
                <a:cs typeface="B Nazanin"/>
              </a:rPr>
              <a:t>خطای نسخه نویسی و نسخه خوانی یکی از رایج ترین خطاهای پزشکی است که ممکن است برای بیمار اتفاق بیفتد. </a:t>
            </a:r>
            <a:endParaRPr lang="fa-IR" dirty="0" smtClean="0">
              <a:solidFill>
                <a:schemeClr val="tx1"/>
              </a:solidFill>
              <a:latin typeface="Verdana"/>
              <a:ea typeface="Times New Roman"/>
              <a:cs typeface="B Nazanin"/>
            </a:endParaRPr>
          </a:p>
          <a:p>
            <a:pPr algn="r" rtl="1">
              <a:buNone/>
            </a:pPr>
            <a:r>
              <a:rPr lang="fa-IR" dirty="0" smtClean="0">
                <a:solidFill>
                  <a:schemeClr val="tx1"/>
                </a:solidFill>
                <a:latin typeface="Verdana"/>
                <a:ea typeface="Times New Roman"/>
                <a:cs typeface="B Nazanin"/>
              </a:rPr>
              <a:t>اشتباه در نسخه نویسی شامل :</a:t>
            </a:r>
          </a:p>
          <a:p>
            <a:pPr marL="457200" indent="-457200" algn="r" rtl="1">
              <a:buNone/>
            </a:pPr>
            <a:r>
              <a:rPr lang="fa-IR" dirty="0" smtClean="0">
                <a:solidFill>
                  <a:schemeClr val="tx1"/>
                </a:solidFill>
                <a:latin typeface="Verdana"/>
                <a:ea typeface="Times New Roman"/>
                <a:cs typeface="B Nazanin"/>
              </a:rPr>
              <a:t>تجویز </a:t>
            </a:r>
            <a:r>
              <a:rPr lang="fa-IR" dirty="0">
                <a:solidFill>
                  <a:schemeClr val="tx1"/>
                </a:solidFill>
                <a:latin typeface="Verdana"/>
                <a:ea typeface="Times New Roman"/>
                <a:cs typeface="B Nazanin"/>
              </a:rPr>
              <a:t>داروی </a:t>
            </a:r>
            <a:r>
              <a:rPr lang="fa-IR" dirty="0" smtClean="0">
                <a:solidFill>
                  <a:schemeClr val="tx1"/>
                </a:solidFill>
                <a:latin typeface="Verdana"/>
                <a:ea typeface="Times New Roman"/>
                <a:cs typeface="B Nazanin"/>
              </a:rPr>
              <a:t>نادرست</a:t>
            </a:r>
          </a:p>
          <a:p>
            <a:pPr marL="457200" indent="-457200" algn="r" rtl="1">
              <a:buNone/>
            </a:pPr>
            <a:r>
              <a:rPr lang="fa-IR" dirty="0" smtClean="0">
                <a:solidFill>
                  <a:schemeClr val="tx1"/>
                </a:solidFill>
                <a:latin typeface="Verdana"/>
                <a:ea typeface="Times New Roman"/>
                <a:cs typeface="B Nazanin"/>
              </a:rPr>
              <a:t>زمان مصرف نادرست</a:t>
            </a:r>
          </a:p>
          <a:p>
            <a:pPr marL="457200" indent="-457200" algn="r" rtl="1">
              <a:buNone/>
            </a:pPr>
            <a:r>
              <a:rPr lang="fa-IR" dirty="0" smtClean="0">
                <a:solidFill>
                  <a:schemeClr val="tx1"/>
                </a:solidFill>
                <a:latin typeface="Verdana"/>
                <a:ea typeface="Times New Roman"/>
                <a:cs typeface="B Nazanin"/>
              </a:rPr>
              <a:t>عدم تجویز دارو </a:t>
            </a:r>
          </a:p>
          <a:p>
            <a:pPr lvl="0" algn="r" rtl="1">
              <a:buNone/>
            </a:pPr>
            <a:endParaRPr lang="en-GB" dirty="0">
              <a:solidFill>
                <a:schemeClr val="tx1"/>
              </a:solidFill>
              <a:latin typeface="Verdana"/>
              <a:ea typeface="Times New Roman"/>
              <a:cs typeface="B Nazanin"/>
            </a:endParaRPr>
          </a:p>
          <a:p>
            <a:pPr algn="r" rtl="1"/>
            <a:endParaRPr lang="en-GB" dirty="0"/>
          </a:p>
          <a:p>
            <a:pPr marL="0" indent="0" algn="r" rtl="1">
              <a:buNone/>
            </a:pPr>
            <a:endParaRPr lang="en-US" dirty="0"/>
          </a:p>
        </p:txBody>
      </p:sp>
    </p:spTree>
  </p:cSld>
  <p:clrMapOvr>
    <a:masterClrMapping/>
  </p:clrMapOvr>
  <p:transition>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dirty="0" smtClean="0">
                <a:cs typeface="B Nazanin" pitchFamily="2" charset="-78"/>
              </a:rPr>
              <a:t>مرگ یک کودک متعاقب اشتباهات دارو پزشکی</a:t>
            </a:r>
            <a:endParaRPr lang="fa-IR" dirty="0">
              <a:cs typeface="B Nazanin" pitchFamily="2" charset="-78"/>
            </a:endParaRPr>
          </a:p>
        </p:txBody>
      </p:sp>
      <p:sp>
        <p:nvSpPr>
          <p:cNvPr id="3" name="Content Placeholder 2"/>
          <p:cNvSpPr>
            <a:spLocks noGrp="1"/>
          </p:cNvSpPr>
          <p:nvPr>
            <p:ph sz="quarter" idx="1"/>
          </p:nvPr>
        </p:nvSpPr>
        <p:spPr/>
        <p:txBody>
          <a:bodyPr>
            <a:normAutofit/>
          </a:bodyPr>
          <a:lstStyle/>
          <a:p>
            <a:pPr algn="r" rtl="1"/>
            <a:r>
              <a:rPr lang="fa-IR" dirty="0" smtClean="0">
                <a:cs typeface="B Nazanin" pitchFamily="2" charset="-78"/>
              </a:rPr>
              <a:t>کودک 4.5 ماهه ای به علت ابتلا به گاسترو انتریت غیر توکسیک بدون علائم دهیدراتاسیون به بیمارستان مراجعه و پزشک برای وی:</a:t>
            </a:r>
          </a:p>
          <a:p>
            <a:pPr algn="r" rtl="1"/>
            <a:r>
              <a:rPr lang="fa-IR" dirty="0" smtClean="0">
                <a:cs typeface="B Nazanin" pitchFamily="2" charset="-78"/>
              </a:rPr>
              <a:t>250</a:t>
            </a:r>
            <a:r>
              <a:rPr lang="en-US" dirty="0" smtClean="0">
                <a:cs typeface="B Nazanin" pitchFamily="2" charset="-78"/>
              </a:rPr>
              <a:t>mg</a:t>
            </a:r>
            <a:r>
              <a:rPr lang="fa-IR" dirty="0" smtClean="0">
                <a:cs typeface="B Nazanin" pitchFamily="2" charset="-78"/>
              </a:rPr>
              <a:t> سفتریاکسون</a:t>
            </a:r>
          </a:p>
          <a:p>
            <a:pPr algn="r" rtl="1"/>
            <a:r>
              <a:rPr lang="fa-IR" dirty="0" smtClean="0">
                <a:cs typeface="B Nazanin" pitchFamily="2" charset="-78"/>
              </a:rPr>
              <a:t>محلول </a:t>
            </a:r>
            <a:r>
              <a:rPr lang="en-US" dirty="0" smtClean="0">
                <a:cs typeface="B Nazanin" pitchFamily="2" charset="-78"/>
              </a:rPr>
              <a:t>ORS</a:t>
            </a:r>
          </a:p>
          <a:p>
            <a:pPr algn="r" rtl="1"/>
            <a:r>
              <a:rPr lang="fa-IR" dirty="0" smtClean="0">
                <a:cs typeface="B Nazanin" pitchFamily="2" charset="-78"/>
              </a:rPr>
              <a:t>قطره متوکلوپرامید</a:t>
            </a:r>
          </a:p>
          <a:p>
            <a:pPr algn="r" rtl="1">
              <a:buNone/>
            </a:pPr>
            <a:r>
              <a:rPr lang="fa-IR" dirty="0" smtClean="0">
                <a:cs typeface="B Nazanin" pitchFamily="2" charset="-78"/>
              </a:rPr>
              <a:t>تجویز می کند، روز بعد به علت بی قراری و ادامه گاسترو انتریت به پزشک مراجعه کرده و در این مرحله برای وی:</a:t>
            </a:r>
          </a:p>
          <a:p>
            <a:pPr algn="r" rtl="1">
              <a:buNone/>
            </a:pPr>
            <a:r>
              <a:rPr lang="fa-IR" dirty="0" smtClean="0">
                <a:cs typeface="B Nazanin" pitchFamily="2" charset="-78"/>
              </a:rPr>
              <a:t>شربت کوتریموکسازول و دی سیکلومین و پرو متازین و آمپول های هیوسین و دگزامتازون تجویز می گردد.نیمه شب به علت بی قراری و گریه زیاد کودک به بیمارستان منتقل و برای وی آمپول دی سیکلومین به میزان ½ </a:t>
            </a:r>
            <a:r>
              <a:rPr lang="en-US" dirty="0" smtClean="0">
                <a:cs typeface="B Nazanin" pitchFamily="2" charset="-78"/>
              </a:rPr>
              <a:t>IM</a:t>
            </a:r>
            <a:r>
              <a:rPr lang="fa-IR" dirty="0" smtClean="0">
                <a:cs typeface="B Nazanin" pitchFamily="2" charset="-78"/>
              </a:rPr>
              <a:t> تجویز می گردد که در مراجعه به منزل کودک دچار تاکی کاردی و تنگی نفس و سیانوز شدید  می گردد و نهایتا فوت می شود.</a:t>
            </a:r>
          </a:p>
          <a:p>
            <a:pPr algn="r" rtl="1">
              <a:buNone/>
            </a:pPr>
            <a:endParaRPr lang="fa-IR" dirty="0" smtClean="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Nazanin" pitchFamily="2" charset="-78"/>
              </a:rPr>
              <a:t>بررسی خطاهای رخ داده</a:t>
            </a:r>
            <a:endParaRPr lang="fa-IR" dirty="0">
              <a:cs typeface="B Nazanin" pitchFamily="2" charset="-78"/>
            </a:endParaRPr>
          </a:p>
        </p:txBody>
      </p:sp>
      <p:sp>
        <p:nvSpPr>
          <p:cNvPr id="3" name="Content Placeholder 2"/>
          <p:cNvSpPr>
            <a:spLocks noGrp="1"/>
          </p:cNvSpPr>
          <p:nvPr>
            <p:ph sz="quarter" idx="1"/>
          </p:nvPr>
        </p:nvSpPr>
        <p:spPr/>
        <p:txBody>
          <a:bodyPr>
            <a:normAutofit fontScale="92500"/>
          </a:bodyPr>
          <a:lstStyle/>
          <a:p>
            <a:pPr algn="just" rtl="1"/>
            <a:r>
              <a:rPr lang="fa-IR" dirty="0" smtClean="0">
                <a:cs typeface="B Nazanin" pitchFamily="2" charset="-78"/>
              </a:rPr>
              <a:t>مصرف آنتی بیوتیک در درمان گاستروانتریت بدون عارضه در دو روز اول اندیکاسیون ندارد.</a:t>
            </a:r>
          </a:p>
          <a:p>
            <a:pPr algn="just" rtl="1"/>
            <a:r>
              <a:rPr lang="fa-IR" dirty="0" smtClean="0">
                <a:cs typeface="B Nazanin" pitchFamily="2" charset="-78"/>
              </a:rPr>
              <a:t>مصرف دگزامتازون در درمان گاستروانتریت اندیکاسیون ندارد.</a:t>
            </a:r>
          </a:p>
          <a:p>
            <a:pPr algn="just" rtl="1"/>
            <a:r>
              <a:rPr lang="fa-IR" dirty="0" smtClean="0">
                <a:cs typeface="B Nazanin" pitchFamily="2" charset="-78"/>
              </a:rPr>
              <a:t>مصرف دی سیکلومین به هر شکل در شیرخواران کمتر از 6ماه ممنوع می باشد و ایمنی مصرف دی سیکلومین در کودکان ثابت نشده است.</a:t>
            </a:r>
          </a:p>
          <a:p>
            <a:pPr algn="just" rtl="1"/>
            <a:r>
              <a:rPr lang="fa-IR" dirty="0" smtClean="0">
                <a:cs typeface="B Nazanin" pitchFamily="2" charset="-78"/>
              </a:rPr>
              <a:t>طبق هشدار سازمان غذا و داروی آمریکا مصرف پرومتازین به هر شکل در کودکان زیر 2 سال ممنوع است..</a:t>
            </a:r>
          </a:p>
          <a:p>
            <a:pPr algn="just" rtl="1"/>
            <a:r>
              <a:rPr lang="fa-IR" dirty="0" smtClean="0">
                <a:cs typeface="B Nazanin" pitchFamily="2" charset="-78"/>
              </a:rPr>
              <a:t>متوکلوپرامید و آنتی کولینرژیک ها(هیوسین و دی سیکلومین) هر دو می توانند سبب بی قراری در بیمار گردند لذا در تجویز همزمان انها تداخل دارویی باید مد نظر قرار گیرد.</a:t>
            </a:r>
          </a:p>
          <a:p>
            <a:pPr algn="just" rtl="1"/>
            <a:r>
              <a:rPr lang="fa-IR" dirty="0" smtClean="0">
                <a:cs typeface="B Nazanin" pitchFamily="2" charset="-78"/>
              </a:rPr>
              <a:t>دوز مصرف هیوسین به صورت عضلانی در کودکان 6 میکروگرم به ازاء هر کیلوگرم وزن بدن است که هر 6 تا 8 ساعت قابل تکرار است ولی چون آمپول هیوسین در ایران 20 </a:t>
            </a:r>
            <a:r>
              <a:rPr lang="en-US" dirty="0" smtClean="0">
                <a:cs typeface="B Nazanin" pitchFamily="2" charset="-78"/>
              </a:rPr>
              <a:t>mg/ml</a:t>
            </a:r>
            <a:r>
              <a:rPr lang="fa-IR" dirty="0" smtClean="0">
                <a:cs typeface="B Nazanin" pitchFamily="2" charset="-78"/>
              </a:rPr>
              <a:t> است پس امکان تهیه دوز مناسب برای کودکان وجود ندارد.</a:t>
            </a:r>
            <a:endParaRPr lang="fa-IR" dirty="0">
              <a:cs typeface="B Nazanin" pitchFamily="2" charset="-78"/>
            </a:endParaRPr>
          </a:p>
        </p:txBody>
      </p:sp>
    </p:spTree>
  </p:cSld>
  <p:clrMapOvr>
    <a:masterClrMapping/>
  </p:clrMapOvr>
  <p:transition>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52600" y="321972"/>
            <a:ext cx="7010400" cy="5645441"/>
          </a:xfrm>
        </p:spPr>
        <p:txBody>
          <a:bodyPr>
            <a:normAutofit/>
          </a:bodyPr>
          <a:lstStyle/>
          <a:p>
            <a:pPr marL="0" indent="0" algn="r" rtl="1">
              <a:buNone/>
            </a:pPr>
            <a:r>
              <a:rPr lang="fa-IR" dirty="0" smtClean="0"/>
              <a:t>2- </a:t>
            </a:r>
            <a:r>
              <a:rPr lang="fa-IR" b="1" dirty="0">
                <a:solidFill>
                  <a:srgbClr val="FF0000"/>
                </a:solidFill>
                <a:latin typeface="Verdana"/>
                <a:ea typeface="Times New Roman"/>
                <a:cs typeface="B Nazanin"/>
              </a:rPr>
              <a:t>از قلم افتادگی (</a:t>
            </a:r>
            <a:r>
              <a:rPr lang="en-US" b="1" dirty="0">
                <a:solidFill>
                  <a:srgbClr val="FF0000"/>
                </a:solidFill>
                <a:latin typeface="Verdana"/>
                <a:ea typeface="Times New Roman"/>
                <a:cs typeface="B Nazanin"/>
              </a:rPr>
              <a:t>OMISSION ERROR</a:t>
            </a:r>
            <a:r>
              <a:rPr lang="fa-IR" b="1" dirty="0">
                <a:solidFill>
                  <a:srgbClr val="FF0000"/>
                </a:solidFill>
                <a:latin typeface="Verdana"/>
                <a:ea typeface="Times New Roman"/>
                <a:cs typeface="B Nazanin"/>
              </a:rPr>
              <a:t>)</a:t>
            </a:r>
          </a:p>
          <a:p>
            <a:pPr marL="0" indent="0" algn="just" rtl="1">
              <a:buNone/>
            </a:pPr>
            <a:r>
              <a:rPr lang="fa-IR" dirty="0" smtClean="0"/>
              <a:t>این اشتباه عبارت است از عدم رسیدن داروی مورد نظر به دست بیمار، براساس تعریف اگردر یک دوره 24ساعته مجموع تعداد دوزهای مصرفی بیمار کمتر از مجموع دوزهای تجویز شده باشد اشتباه حذف اتفاق افتاده است .</a:t>
            </a:r>
          </a:p>
          <a:p>
            <a:pPr marL="0" indent="0" algn="just" rtl="1">
              <a:buNone/>
            </a:pPr>
            <a:r>
              <a:rPr lang="fa-IR" dirty="0" smtClean="0"/>
              <a:t>گاهی نیز یکی از اقلام دارویی تجویز شده به اشتباه از قلم افتاده و حذف می گردد . بایستی توجه داشت که اگر بیمار داروی خود را مصرف نکند خطای دارویی اتفاق نیفتاده است. </a:t>
            </a:r>
            <a:endParaRPr lang="fa-IR" dirty="0"/>
          </a:p>
        </p:txBody>
      </p:sp>
    </p:spTree>
    <p:extLst>
      <p:ext uri="{BB962C8B-B14F-4D97-AF65-F5344CB8AC3E}">
        <p14:creationId xmlns:p14="http://schemas.microsoft.com/office/powerpoint/2010/main" val="3582307345"/>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Oriel</Template>
  <TotalTime>464</TotalTime>
  <Words>1982</Words>
  <Application>Microsoft Office PowerPoint</Application>
  <PresentationFormat>On-screen Show (4:3)</PresentationFormat>
  <Paragraphs>180</Paragraphs>
  <Slides>36</Slides>
  <Notes>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B Nazanin</vt:lpstr>
      <vt:lpstr>Century Schoolbook</vt:lpstr>
      <vt:lpstr>Times New Roman</vt:lpstr>
      <vt:lpstr>Verdana</vt:lpstr>
      <vt:lpstr>Wingdings</vt:lpstr>
      <vt:lpstr>Wingdings 2</vt:lpstr>
      <vt:lpstr>Oriel</vt:lpstr>
      <vt:lpstr>خطاهای دارویی</vt:lpstr>
      <vt:lpstr>Medication errors</vt:lpstr>
      <vt:lpstr>میزان شیوع عوارض ناخواسته دارویی</vt:lpstr>
      <vt:lpstr>زمان بروز خطاهای دارویی</vt:lpstr>
      <vt:lpstr>PowerPoint Presentation</vt:lpstr>
      <vt:lpstr>انواع خطاهای دارویی</vt:lpstr>
      <vt:lpstr>مرگ یک کودک متعاقب اشتباهات دارو پزشکی</vt:lpstr>
      <vt:lpstr>بررسی خطاهای رخ داده</vt:lpstr>
      <vt:lpstr>PowerPoint Presentation</vt:lpstr>
      <vt:lpstr>PowerPoint Presentation</vt:lpstr>
      <vt:lpstr>PowerPoint Presentation</vt:lpstr>
      <vt:lpstr>دوز نامناسب دارو Improper dose error </vt:lpstr>
      <vt:lpstr>ﺗﺠﻮﻳﺰ و ﻣﺼﺮف ﺷﻜﻞ دارویی نا مناسب  ﺑﺮاي ﺑﻴﻤﺎر   (Wrong dosage form( </vt:lpstr>
      <vt:lpstr>PowerPoint Presentation</vt:lpstr>
      <vt:lpstr>PowerPoint Presentation</vt:lpstr>
      <vt:lpstr>PowerPoint Presentation</vt:lpstr>
      <vt:lpstr>راه ﻣﺼﺮف اﺷتباه  Wrong route error  </vt:lpstr>
      <vt:lpstr> ﻣﺼﺮف داروي ﺗﺨﺮﻳﺐ ﺷﺪه ﻳﺎ ﺗﺎرﻳﺦ ﮔﺬﺷﺘﻪ   Deteriorated drug error   </vt:lpstr>
      <vt:lpstr> ﺧﻄﺎﻫﺎي ﭘﺎﻳﺶ دارودرﻣﺎﻧﻲ  Monitoring  </vt:lpstr>
      <vt:lpstr>PowerPoint Presentation</vt:lpstr>
      <vt:lpstr>نقص در Complianceبیمار </vt:lpstr>
      <vt:lpstr>علل وقوع اشتباهات دارو-پزشکی</vt:lpstr>
      <vt:lpstr>شبیه بودن نام فرآورده های دارویی از لحاظ نوشتاری و یا لفظی</vt:lpstr>
      <vt:lpstr>استفاده از اختصارات در نسخ </vt:lpstr>
      <vt:lpstr>نقص در عملکرد تجهیزات پزشکی</vt:lpstr>
      <vt:lpstr>بمنظور كاهش و يا حذف احتمال بروز اتفاقات ناخواسته دارويي درمرحله پذيرش بيمار (از منزل ) به بيمارستان، انتقال بين و يا داخل بيمارستاني و ترخيص بيمار از بيمارستان رعايت موارد ذيل ضروري است </vt:lpstr>
      <vt:lpstr>در هنگام ترخيص بيمار به منزل</vt:lpstr>
      <vt:lpstr>PowerPoint Presentation</vt:lpstr>
      <vt:lpstr>فقدان اطلاعات كافي مرتبط به مشخصات بيمار از عوامل خطرزا در وقوع حوادث ناخواسته دارويي مي باشد.</vt:lpstr>
      <vt:lpstr>نسخه پزشك شامل موارد زير بايد باشد</vt:lpstr>
      <vt:lpstr>در مورد نسخ حاوي داروهاي تزريقي</vt:lpstr>
      <vt:lpstr>PowerPoint Presentation</vt:lpstr>
      <vt:lpstr>با استفاده از حداقل دو روش ذيل بصورت تؤامان بيمارصحيح را شناسايي نمائيد:</vt:lpstr>
      <vt:lpstr>رعايت استانداردهاي ذيل بمنظور اطمينان از تجويز داروي صحيح به بيمار</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خطاهای دارویی</dc:title>
  <dc:creator>ADR</dc:creator>
  <cp:lastModifiedBy>123</cp:lastModifiedBy>
  <cp:revision>40</cp:revision>
  <dcterms:created xsi:type="dcterms:W3CDTF">2016-05-29T05:21:03Z</dcterms:created>
  <dcterms:modified xsi:type="dcterms:W3CDTF">2020-06-16T08:11:37Z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TC011589511033</vt:lpwstr>
  </property>
</Properties>
</file>